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94" r:id="rId4"/>
  </p:sldMasterIdLst>
  <p:notesMasterIdLst>
    <p:notesMasterId r:id="rId35"/>
  </p:notesMasterIdLst>
  <p:handoutMasterIdLst>
    <p:handoutMasterId r:id="rId36"/>
  </p:handoutMasterIdLst>
  <p:sldIdLst>
    <p:sldId id="622" r:id="rId5"/>
    <p:sldId id="653" r:id="rId6"/>
    <p:sldId id="640" r:id="rId7"/>
    <p:sldId id="654" r:id="rId8"/>
    <p:sldId id="638" r:id="rId9"/>
    <p:sldId id="642" r:id="rId10"/>
    <p:sldId id="641" r:id="rId11"/>
    <p:sldId id="645" r:id="rId12"/>
    <p:sldId id="655" r:id="rId13"/>
    <p:sldId id="643" r:id="rId14"/>
    <p:sldId id="644" r:id="rId15"/>
    <p:sldId id="646" r:id="rId16"/>
    <p:sldId id="647" r:id="rId17"/>
    <p:sldId id="648" r:id="rId18"/>
    <p:sldId id="649" r:id="rId19"/>
    <p:sldId id="650" r:id="rId20"/>
    <p:sldId id="651" r:id="rId21"/>
    <p:sldId id="652" r:id="rId22"/>
    <p:sldId id="657" r:id="rId23"/>
    <p:sldId id="658" r:id="rId24"/>
    <p:sldId id="659" r:id="rId25"/>
    <p:sldId id="656" r:id="rId26"/>
    <p:sldId id="660" r:id="rId27"/>
    <p:sldId id="669" r:id="rId28"/>
    <p:sldId id="661" r:id="rId29"/>
    <p:sldId id="667" r:id="rId30"/>
    <p:sldId id="663" r:id="rId31"/>
    <p:sldId id="666" r:id="rId32"/>
    <p:sldId id="668" r:id="rId33"/>
    <p:sldId id="665" r:id="rId34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353"/>
    <a:srgbClr val="FFDE75"/>
    <a:srgbClr val="6DD9FF"/>
    <a:srgbClr val="93E3FF"/>
    <a:srgbClr val="F2F2F2"/>
    <a:srgbClr val="E3C1C1"/>
    <a:srgbClr val="AC8300"/>
    <a:srgbClr val="EC3838"/>
    <a:srgbClr val="F06262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5D9A78-5AA3-7642-9C7B-EBEF001F286A}" v="1" dt="2021-01-12T15:38:46.897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829"/>
  </p:normalViewPr>
  <p:slideViewPr>
    <p:cSldViewPr snapToGrid="0">
      <p:cViewPr varScale="1">
        <p:scale>
          <a:sx n="202" d="100"/>
          <a:sy n="202" d="100"/>
        </p:scale>
        <p:origin x="32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0F2FD-E124-224C-B850-6A929667442C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</dgm:pt>
    <dgm:pt modelId="{441B8530-10E9-6E49-AD75-DBE6ECA8159A}">
      <dgm:prSet phldrT="[Texte]"/>
      <dgm:spPr/>
      <dgm:t>
        <a:bodyPr/>
        <a:lstStyle/>
        <a:p>
          <a:r>
            <a:rPr lang="fr-FR" dirty="0" err="1">
              <a:latin typeface="GT Walsheim Regular" panose="02000503020000020003" pitchFamily="2" charset="77"/>
            </a:rPr>
            <a:t>Level</a:t>
          </a:r>
          <a:r>
            <a:rPr lang="fr-FR" dirty="0">
              <a:latin typeface="GT Walsheim Regular" panose="02000503020000020003" pitchFamily="2" charset="77"/>
            </a:rPr>
            <a:t> 3 : </a:t>
          </a:r>
          <a:r>
            <a:rPr lang="fr-FR" dirty="0" err="1">
              <a:latin typeface="GT Walsheim Regular" panose="02000503020000020003" pitchFamily="2" charset="77"/>
            </a:rPr>
            <a:t>Hypermedia</a:t>
          </a:r>
          <a:r>
            <a:rPr lang="fr-FR" dirty="0">
              <a:latin typeface="GT Walsheim Regular" panose="02000503020000020003" pitchFamily="2" charset="77"/>
            </a:rPr>
            <a:t> control (HATEOAS)*</a:t>
          </a:r>
        </a:p>
      </dgm:t>
    </dgm:pt>
    <dgm:pt modelId="{922D5FAC-0636-814B-8D1B-EDE27EEFC15D}" type="parTrans" cxnId="{CF830DCD-C28F-4A49-BB43-56FB0435B12D}">
      <dgm:prSet/>
      <dgm:spPr/>
      <dgm:t>
        <a:bodyPr/>
        <a:lstStyle/>
        <a:p>
          <a:endParaRPr lang="fr-FR">
            <a:latin typeface="GT Walsheim Regular" panose="02000503020000020003" pitchFamily="2" charset="77"/>
          </a:endParaRPr>
        </a:p>
      </dgm:t>
    </dgm:pt>
    <dgm:pt modelId="{CB3AA5EF-3634-624D-89D7-C1D90B319D52}" type="sibTrans" cxnId="{CF830DCD-C28F-4A49-BB43-56FB0435B12D}">
      <dgm:prSet/>
      <dgm:spPr/>
      <dgm:t>
        <a:bodyPr/>
        <a:lstStyle/>
        <a:p>
          <a:endParaRPr lang="fr-FR">
            <a:latin typeface="GT Walsheim Regular" panose="02000503020000020003" pitchFamily="2" charset="77"/>
          </a:endParaRPr>
        </a:p>
      </dgm:t>
    </dgm:pt>
    <dgm:pt modelId="{6F68A6F7-2D98-A942-BF78-09CE506BD239}">
      <dgm:prSet phldrT="[Texte]"/>
      <dgm:spPr/>
      <dgm:t>
        <a:bodyPr/>
        <a:lstStyle/>
        <a:p>
          <a:r>
            <a:rPr lang="fr-FR" dirty="0" err="1">
              <a:latin typeface="GT Walsheim Regular" panose="02000503020000020003" pitchFamily="2" charset="77"/>
            </a:rPr>
            <a:t>Level</a:t>
          </a:r>
          <a:r>
            <a:rPr lang="fr-FR" dirty="0">
              <a:latin typeface="GT Walsheim Regular" panose="02000503020000020003" pitchFamily="2" charset="77"/>
            </a:rPr>
            <a:t> 2 : </a:t>
          </a:r>
          <a:r>
            <a:rPr lang="fr-FR" dirty="0" err="1">
              <a:latin typeface="GT Walsheim Regular" panose="02000503020000020003" pitchFamily="2" charset="77"/>
            </a:rPr>
            <a:t>Using</a:t>
          </a:r>
          <a:r>
            <a:rPr lang="fr-FR" dirty="0">
              <a:latin typeface="GT Walsheim Regular" panose="02000503020000020003" pitchFamily="2" charset="77"/>
            </a:rPr>
            <a:t> http </a:t>
          </a:r>
          <a:r>
            <a:rPr lang="fr-FR" dirty="0" err="1">
              <a:latin typeface="GT Walsheim Regular" panose="02000503020000020003" pitchFamily="2" charset="77"/>
            </a:rPr>
            <a:t>verbs</a:t>
          </a:r>
          <a:r>
            <a:rPr lang="fr-FR" dirty="0">
              <a:latin typeface="GT Walsheim Regular" panose="02000503020000020003" pitchFamily="2" charset="77"/>
            </a:rPr>
            <a:t> and http </a:t>
          </a:r>
          <a:r>
            <a:rPr lang="fr-FR" dirty="0" err="1">
              <a:latin typeface="GT Walsheim Regular" panose="02000503020000020003" pitchFamily="2" charset="77"/>
            </a:rPr>
            <a:t>response</a:t>
          </a:r>
          <a:r>
            <a:rPr lang="fr-FR" dirty="0">
              <a:latin typeface="GT Walsheim Regular" panose="02000503020000020003" pitchFamily="2" charset="77"/>
            </a:rPr>
            <a:t> codes as </a:t>
          </a:r>
          <a:r>
            <a:rPr lang="fr-FR" dirty="0" err="1">
              <a:latin typeface="GT Walsheim Regular" panose="02000503020000020003" pitchFamily="2" charset="77"/>
            </a:rPr>
            <a:t>much</a:t>
          </a:r>
          <a:r>
            <a:rPr lang="fr-FR" dirty="0">
              <a:latin typeface="GT Walsheim Regular" panose="02000503020000020003" pitchFamily="2" charset="77"/>
            </a:rPr>
            <a:t> as possible</a:t>
          </a:r>
        </a:p>
      </dgm:t>
    </dgm:pt>
    <dgm:pt modelId="{9B71C328-DE0B-6D48-A81D-80022C6C5005}" type="parTrans" cxnId="{7F01FB83-3DA6-C04A-B60F-746FB4FBD291}">
      <dgm:prSet/>
      <dgm:spPr/>
      <dgm:t>
        <a:bodyPr/>
        <a:lstStyle/>
        <a:p>
          <a:endParaRPr lang="fr-FR">
            <a:latin typeface="GT Walsheim Regular" panose="02000503020000020003" pitchFamily="2" charset="77"/>
          </a:endParaRPr>
        </a:p>
      </dgm:t>
    </dgm:pt>
    <dgm:pt modelId="{A434A3AF-AEF0-1841-8118-556A8C4541D0}" type="sibTrans" cxnId="{7F01FB83-3DA6-C04A-B60F-746FB4FBD291}">
      <dgm:prSet/>
      <dgm:spPr/>
      <dgm:t>
        <a:bodyPr/>
        <a:lstStyle/>
        <a:p>
          <a:endParaRPr lang="fr-FR">
            <a:latin typeface="GT Walsheim Regular" panose="02000503020000020003" pitchFamily="2" charset="77"/>
          </a:endParaRPr>
        </a:p>
      </dgm:t>
    </dgm:pt>
    <dgm:pt modelId="{9FB0F998-AAF3-1A48-B770-60E8B3A3ADFF}">
      <dgm:prSet phldrT="[Texte]"/>
      <dgm:spPr/>
      <dgm:t>
        <a:bodyPr/>
        <a:lstStyle/>
        <a:p>
          <a:r>
            <a:rPr lang="fr-FR" dirty="0" err="1">
              <a:latin typeface="GT Walsheim Regular" panose="02000503020000020003" pitchFamily="2" charset="77"/>
            </a:rPr>
            <a:t>Level</a:t>
          </a:r>
          <a:r>
            <a:rPr lang="fr-FR" dirty="0">
              <a:latin typeface="GT Walsheim Regular" panose="02000503020000020003" pitchFamily="2" charset="77"/>
            </a:rPr>
            <a:t> 1 : Introduction of </a:t>
          </a:r>
          <a:r>
            <a:rPr lang="fr-FR" dirty="0" err="1">
              <a:latin typeface="GT Walsheim Regular" panose="02000503020000020003" pitchFamily="2" charset="77"/>
            </a:rPr>
            <a:t>resources</a:t>
          </a:r>
          <a:endParaRPr lang="fr-FR" dirty="0">
            <a:latin typeface="GT Walsheim Regular" panose="02000503020000020003" pitchFamily="2" charset="77"/>
          </a:endParaRPr>
        </a:p>
      </dgm:t>
    </dgm:pt>
    <dgm:pt modelId="{A93CC11A-BAB8-0141-A3F4-5F9B2B5CA866}" type="parTrans" cxnId="{60B91583-C770-3444-81E7-DD8E39060442}">
      <dgm:prSet/>
      <dgm:spPr/>
      <dgm:t>
        <a:bodyPr/>
        <a:lstStyle/>
        <a:p>
          <a:endParaRPr lang="fr-FR">
            <a:latin typeface="GT Walsheim Regular" panose="02000503020000020003" pitchFamily="2" charset="77"/>
          </a:endParaRPr>
        </a:p>
      </dgm:t>
    </dgm:pt>
    <dgm:pt modelId="{06706F67-3C7B-C44A-9EDC-36876539B06E}" type="sibTrans" cxnId="{60B91583-C770-3444-81E7-DD8E39060442}">
      <dgm:prSet/>
      <dgm:spPr/>
      <dgm:t>
        <a:bodyPr/>
        <a:lstStyle/>
        <a:p>
          <a:endParaRPr lang="fr-FR">
            <a:latin typeface="GT Walsheim Regular" panose="02000503020000020003" pitchFamily="2" charset="77"/>
          </a:endParaRPr>
        </a:p>
      </dgm:t>
    </dgm:pt>
    <dgm:pt modelId="{BDE1CA27-04C8-3647-B792-C8C03EC17350}">
      <dgm:prSet/>
      <dgm:spPr/>
      <dgm:t>
        <a:bodyPr/>
        <a:lstStyle/>
        <a:p>
          <a:r>
            <a:rPr lang="fr-FR" dirty="0" err="1">
              <a:latin typeface="GT Walsheim Regular" panose="02000503020000020003" pitchFamily="2" charset="77"/>
            </a:rPr>
            <a:t>Level</a:t>
          </a:r>
          <a:r>
            <a:rPr lang="fr-FR" dirty="0">
              <a:latin typeface="GT Walsheim Regular" panose="02000503020000020003" pitchFamily="2" charset="77"/>
            </a:rPr>
            <a:t> 0 : </a:t>
          </a:r>
          <a:r>
            <a:rPr lang="fr-FR" dirty="0" err="1">
              <a:latin typeface="GT Walsheim Regular" panose="02000503020000020003" pitchFamily="2" charset="77"/>
            </a:rPr>
            <a:t>Using</a:t>
          </a:r>
          <a:r>
            <a:rPr lang="fr-FR" dirty="0">
              <a:latin typeface="GT Walsheim Regular" panose="02000503020000020003" pitchFamily="2" charset="77"/>
            </a:rPr>
            <a:t> http as transport system </a:t>
          </a:r>
          <a:r>
            <a:rPr lang="fr-FR" dirty="0" err="1">
              <a:latin typeface="GT Walsheim Regular" panose="02000503020000020003" pitchFamily="2" charset="77"/>
            </a:rPr>
            <a:t>without</a:t>
          </a:r>
          <a:r>
            <a:rPr lang="fr-FR" dirty="0">
              <a:latin typeface="GT Walsheim Regular" panose="02000503020000020003" pitchFamily="2" charset="77"/>
            </a:rPr>
            <a:t> web </a:t>
          </a:r>
          <a:r>
            <a:rPr lang="fr-FR" dirty="0" err="1">
              <a:latin typeface="GT Walsheim Regular" panose="02000503020000020003" pitchFamily="2" charset="77"/>
            </a:rPr>
            <a:t>mechanisms</a:t>
          </a:r>
          <a:endParaRPr lang="fr-FR" dirty="0">
            <a:latin typeface="GT Walsheim Regular" panose="02000503020000020003" pitchFamily="2" charset="77"/>
          </a:endParaRPr>
        </a:p>
      </dgm:t>
    </dgm:pt>
    <dgm:pt modelId="{998833A4-F81B-7742-8057-128FFD2AB9CB}" type="parTrans" cxnId="{DF279AE4-4FB0-B34F-89B7-41F5A8653361}">
      <dgm:prSet/>
      <dgm:spPr/>
      <dgm:t>
        <a:bodyPr/>
        <a:lstStyle/>
        <a:p>
          <a:endParaRPr lang="fr-FR">
            <a:latin typeface="GT Walsheim Regular" panose="02000503020000020003" pitchFamily="2" charset="77"/>
          </a:endParaRPr>
        </a:p>
      </dgm:t>
    </dgm:pt>
    <dgm:pt modelId="{554B8049-806D-8B45-96A7-DDEF45EF12D6}" type="sibTrans" cxnId="{DF279AE4-4FB0-B34F-89B7-41F5A8653361}">
      <dgm:prSet/>
      <dgm:spPr/>
      <dgm:t>
        <a:bodyPr/>
        <a:lstStyle/>
        <a:p>
          <a:endParaRPr lang="fr-FR">
            <a:latin typeface="GT Walsheim Regular" panose="02000503020000020003" pitchFamily="2" charset="77"/>
          </a:endParaRPr>
        </a:p>
      </dgm:t>
    </dgm:pt>
    <dgm:pt modelId="{32D4717F-9C19-4E48-B6F4-195D6B2E8A6E}" type="pres">
      <dgm:prSet presAssocID="{4630F2FD-E124-224C-B850-6A929667442C}" presName="compositeShape" presStyleCnt="0">
        <dgm:presLayoutVars>
          <dgm:dir/>
          <dgm:resizeHandles/>
        </dgm:presLayoutVars>
      </dgm:prSet>
      <dgm:spPr/>
    </dgm:pt>
    <dgm:pt modelId="{1496DAF3-7DCD-734E-8D36-98514514BF6F}" type="pres">
      <dgm:prSet presAssocID="{4630F2FD-E124-224C-B850-6A929667442C}" presName="pyramid" presStyleLbl="node1" presStyleIdx="0" presStyleCnt="1"/>
      <dgm:spPr/>
    </dgm:pt>
    <dgm:pt modelId="{4A8FB6F6-F95D-6449-810B-AEBE88046A2A}" type="pres">
      <dgm:prSet presAssocID="{4630F2FD-E124-224C-B850-6A929667442C}" presName="theList" presStyleCnt="0"/>
      <dgm:spPr/>
    </dgm:pt>
    <dgm:pt modelId="{52B8455F-0EBE-A54F-A77F-72D071EDB603}" type="pres">
      <dgm:prSet presAssocID="{441B8530-10E9-6E49-AD75-DBE6ECA8159A}" presName="aNode" presStyleLbl="fgAcc1" presStyleIdx="0" presStyleCnt="4">
        <dgm:presLayoutVars>
          <dgm:bulletEnabled val="1"/>
        </dgm:presLayoutVars>
      </dgm:prSet>
      <dgm:spPr/>
    </dgm:pt>
    <dgm:pt modelId="{52408F00-13CD-3D47-BE1C-07BFEF92083D}" type="pres">
      <dgm:prSet presAssocID="{441B8530-10E9-6E49-AD75-DBE6ECA8159A}" presName="aSpace" presStyleCnt="0"/>
      <dgm:spPr/>
    </dgm:pt>
    <dgm:pt modelId="{5B65F220-1F00-0E4C-97EF-292E12366822}" type="pres">
      <dgm:prSet presAssocID="{6F68A6F7-2D98-A942-BF78-09CE506BD239}" presName="aNode" presStyleLbl="fgAcc1" presStyleIdx="1" presStyleCnt="4">
        <dgm:presLayoutVars>
          <dgm:bulletEnabled val="1"/>
        </dgm:presLayoutVars>
      </dgm:prSet>
      <dgm:spPr/>
    </dgm:pt>
    <dgm:pt modelId="{F14BD445-7D2E-B740-8BA7-EF37BE9647F4}" type="pres">
      <dgm:prSet presAssocID="{6F68A6F7-2D98-A942-BF78-09CE506BD239}" presName="aSpace" presStyleCnt="0"/>
      <dgm:spPr/>
    </dgm:pt>
    <dgm:pt modelId="{03251C98-D324-9543-96A1-0672856510F0}" type="pres">
      <dgm:prSet presAssocID="{9FB0F998-AAF3-1A48-B770-60E8B3A3ADFF}" presName="aNode" presStyleLbl="fgAcc1" presStyleIdx="2" presStyleCnt="4">
        <dgm:presLayoutVars>
          <dgm:bulletEnabled val="1"/>
        </dgm:presLayoutVars>
      </dgm:prSet>
      <dgm:spPr/>
    </dgm:pt>
    <dgm:pt modelId="{BF58E283-2AF2-7C45-97A6-8A03CB3462EB}" type="pres">
      <dgm:prSet presAssocID="{9FB0F998-AAF3-1A48-B770-60E8B3A3ADFF}" presName="aSpace" presStyleCnt="0"/>
      <dgm:spPr/>
    </dgm:pt>
    <dgm:pt modelId="{863D2267-2203-3E4E-923F-006BDFD6EB82}" type="pres">
      <dgm:prSet presAssocID="{BDE1CA27-04C8-3647-B792-C8C03EC17350}" presName="aNode" presStyleLbl="fgAcc1" presStyleIdx="3" presStyleCnt="4">
        <dgm:presLayoutVars>
          <dgm:bulletEnabled val="1"/>
        </dgm:presLayoutVars>
      </dgm:prSet>
      <dgm:spPr/>
    </dgm:pt>
    <dgm:pt modelId="{C7BCF7F4-15CB-CD41-9012-6BB91FAD47FC}" type="pres">
      <dgm:prSet presAssocID="{BDE1CA27-04C8-3647-B792-C8C03EC17350}" presName="aSpace" presStyleCnt="0"/>
      <dgm:spPr/>
    </dgm:pt>
  </dgm:ptLst>
  <dgm:cxnLst>
    <dgm:cxn modelId="{2BEE6031-5D24-0042-90AA-C3E6386E2F56}" type="presOf" srcId="{4630F2FD-E124-224C-B850-6A929667442C}" destId="{32D4717F-9C19-4E48-B6F4-195D6B2E8A6E}" srcOrd="0" destOrd="0" presId="urn:microsoft.com/office/officeart/2005/8/layout/pyramid2"/>
    <dgm:cxn modelId="{190FDB7B-F126-6E4B-BF78-DB5D1432348A}" type="presOf" srcId="{441B8530-10E9-6E49-AD75-DBE6ECA8159A}" destId="{52B8455F-0EBE-A54F-A77F-72D071EDB603}" srcOrd="0" destOrd="0" presId="urn:microsoft.com/office/officeart/2005/8/layout/pyramid2"/>
    <dgm:cxn modelId="{60B91583-C770-3444-81E7-DD8E39060442}" srcId="{4630F2FD-E124-224C-B850-6A929667442C}" destId="{9FB0F998-AAF3-1A48-B770-60E8B3A3ADFF}" srcOrd="2" destOrd="0" parTransId="{A93CC11A-BAB8-0141-A3F4-5F9B2B5CA866}" sibTransId="{06706F67-3C7B-C44A-9EDC-36876539B06E}"/>
    <dgm:cxn modelId="{7F01FB83-3DA6-C04A-B60F-746FB4FBD291}" srcId="{4630F2FD-E124-224C-B850-6A929667442C}" destId="{6F68A6F7-2D98-A942-BF78-09CE506BD239}" srcOrd="1" destOrd="0" parTransId="{9B71C328-DE0B-6D48-A81D-80022C6C5005}" sibTransId="{A434A3AF-AEF0-1841-8118-556A8C4541D0}"/>
    <dgm:cxn modelId="{39607995-B827-C341-B623-5D7489217FEE}" type="presOf" srcId="{BDE1CA27-04C8-3647-B792-C8C03EC17350}" destId="{863D2267-2203-3E4E-923F-006BDFD6EB82}" srcOrd="0" destOrd="0" presId="urn:microsoft.com/office/officeart/2005/8/layout/pyramid2"/>
    <dgm:cxn modelId="{12BB4A98-E0CD-BF4C-AF8B-1253E62DBA8B}" type="presOf" srcId="{6F68A6F7-2D98-A942-BF78-09CE506BD239}" destId="{5B65F220-1F00-0E4C-97EF-292E12366822}" srcOrd="0" destOrd="0" presId="urn:microsoft.com/office/officeart/2005/8/layout/pyramid2"/>
    <dgm:cxn modelId="{CF830DCD-C28F-4A49-BB43-56FB0435B12D}" srcId="{4630F2FD-E124-224C-B850-6A929667442C}" destId="{441B8530-10E9-6E49-AD75-DBE6ECA8159A}" srcOrd="0" destOrd="0" parTransId="{922D5FAC-0636-814B-8D1B-EDE27EEFC15D}" sibTransId="{CB3AA5EF-3634-624D-89D7-C1D90B319D52}"/>
    <dgm:cxn modelId="{5DA24EDC-49B1-EC49-94AC-532B87ADF5C0}" type="presOf" srcId="{9FB0F998-AAF3-1A48-B770-60E8B3A3ADFF}" destId="{03251C98-D324-9543-96A1-0672856510F0}" srcOrd="0" destOrd="0" presId="urn:microsoft.com/office/officeart/2005/8/layout/pyramid2"/>
    <dgm:cxn modelId="{DF279AE4-4FB0-B34F-89B7-41F5A8653361}" srcId="{4630F2FD-E124-224C-B850-6A929667442C}" destId="{BDE1CA27-04C8-3647-B792-C8C03EC17350}" srcOrd="3" destOrd="0" parTransId="{998833A4-F81B-7742-8057-128FFD2AB9CB}" sibTransId="{554B8049-806D-8B45-96A7-DDEF45EF12D6}"/>
    <dgm:cxn modelId="{46CC878C-35A1-624E-8ABE-B6BB849B7773}" type="presParOf" srcId="{32D4717F-9C19-4E48-B6F4-195D6B2E8A6E}" destId="{1496DAF3-7DCD-734E-8D36-98514514BF6F}" srcOrd="0" destOrd="0" presId="urn:microsoft.com/office/officeart/2005/8/layout/pyramid2"/>
    <dgm:cxn modelId="{2D3DD553-9A6F-934E-B13D-DFB839B84E0A}" type="presParOf" srcId="{32D4717F-9C19-4E48-B6F4-195D6B2E8A6E}" destId="{4A8FB6F6-F95D-6449-810B-AEBE88046A2A}" srcOrd="1" destOrd="0" presId="urn:microsoft.com/office/officeart/2005/8/layout/pyramid2"/>
    <dgm:cxn modelId="{29D00240-9CED-FE4C-9C2A-FDC3A516EF16}" type="presParOf" srcId="{4A8FB6F6-F95D-6449-810B-AEBE88046A2A}" destId="{52B8455F-0EBE-A54F-A77F-72D071EDB603}" srcOrd="0" destOrd="0" presId="urn:microsoft.com/office/officeart/2005/8/layout/pyramid2"/>
    <dgm:cxn modelId="{12A041A0-D044-754F-B017-424367C02B08}" type="presParOf" srcId="{4A8FB6F6-F95D-6449-810B-AEBE88046A2A}" destId="{52408F00-13CD-3D47-BE1C-07BFEF92083D}" srcOrd="1" destOrd="0" presId="urn:microsoft.com/office/officeart/2005/8/layout/pyramid2"/>
    <dgm:cxn modelId="{D464D38A-E7A2-0F4E-AF0F-E2F8BEF3B86B}" type="presParOf" srcId="{4A8FB6F6-F95D-6449-810B-AEBE88046A2A}" destId="{5B65F220-1F00-0E4C-97EF-292E12366822}" srcOrd="2" destOrd="0" presId="urn:microsoft.com/office/officeart/2005/8/layout/pyramid2"/>
    <dgm:cxn modelId="{67ADA569-E079-9F47-B19A-43FBCE286270}" type="presParOf" srcId="{4A8FB6F6-F95D-6449-810B-AEBE88046A2A}" destId="{F14BD445-7D2E-B740-8BA7-EF37BE9647F4}" srcOrd="3" destOrd="0" presId="urn:microsoft.com/office/officeart/2005/8/layout/pyramid2"/>
    <dgm:cxn modelId="{3FA36678-C1DD-8B47-B105-74F3C54220EF}" type="presParOf" srcId="{4A8FB6F6-F95D-6449-810B-AEBE88046A2A}" destId="{03251C98-D324-9543-96A1-0672856510F0}" srcOrd="4" destOrd="0" presId="urn:microsoft.com/office/officeart/2005/8/layout/pyramid2"/>
    <dgm:cxn modelId="{C8A0C0EA-9967-904A-A4A5-7AE4FBA390D9}" type="presParOf" srcId="{4A8FB6F6-F95D-6449-810B-AEBE88046A2A}" destId="{BF58E283-2AF2-7C45-97A6-8A03CB3462EB}" srcOrd="5" destOrd="0" presId="urn:microsoft.com/office/officeart/2005/8/layout/pyramid2"/>
    <dgm:cxn modelId="{89D7B73C-3D1D-4E4E-9A5B-49BE24006C79}" type="presParOf" srcId="{4A8FB6F6-F95D-6449-810B-AEBE88046A2A}" destId="{863D2267-2203-3E4E-923F-006BDFD6EB82}" srcOrd="6" destOrd="0" presId="urn:microsoft.com/office/officeart/2005/8/layout/pyramid2"/>
    <dgm:cxn modelId="{DC5F8FCE-B2FA-8240-95CA-105DD023C3CB}" type="presParOf" srcId="{4A8FB6F6-F95D-6449-810B-AEBE88046A2A}" destId="{C7BCF7F4-15CB-CD41-9012-6BB91FAD47F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D2E27D-831D-2544-937B-4AF056A8B91F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423E4820-7787-974A-B246-CF0E35A70356}">
      <dgm:prSet phldrT="[Texte]"/>
      <dgm:spPr/>
      <dgm:t>
        <a:bodyPr/>
        <a:lstStyle/>
        <a:p>
          <a:r>
            <a:rPr lang="fr-FR" dirty="0"/>
            <a:t>Design</a:t>
          </a:r>
        </a:p>
      </dgm:t>
    </dgm:pt>
    <dgm:pt modelId="{A170CE91-5781-C947-B25C-DB2AB38BDF59}" type="parTrans" cxnId="{F9827255-189C-8545-807E-9EAB9FBD2608}">
      <dgm:prSet/>
      <dgm:spPr/>
      <dgm:t>
        <a:bodyPr/>
        <a:lstStyle/>
        <a:p>
          <a:endParaRPr lang="fr-FR"/>
        </a:p>
      </dgm:t>
    </dgm:pt>
    <dgm:pt modelId="{DC7B8A8B-087D-C44D-AB26-E7A07E1628E7}" type="sibTrans" cxnId="{F9827255-189C-8545-807E-9EAB9FBD2608}">
      <dgm:prSet/>
      <dgm:spPr/>
      <dgm:t>
        <a:bodyPr/>
        <a:lstStyle/>
        <a:p>
          <a:endParaRPr lang="fr-FR"/>
        </a:p>
      </dgm:t>
    </dgm:pt>
    <dgm:pt modelId="{A865A788-A3A7-1F4E-93E3-67CC11AFE896}">
      <dgm:prSet phldrT="[Texte]"/>
      <dgm:spPr/>
      <dgm:t>
        <a:bodyPr/>
        <a:lstStyle/>
        <a:p>
          <a:r>
            <a:rPr lang="fr-FR" dirty="0"/>
            <a:t>Dev</a:t>
          </a:r>
        </a:p>
      </dgm:t>
    </dgm:pt>
    <dgm:pt modelId="{45A7A145-623A-C743-9257-4062A566C839}" type="parTrans" cxnId="{1201ED94-3BC4-9F4D-B1C6-2781F4841FD8}">
      <dgm:prSet/>
      <dgm:spPr/>
      <dgm:t>
        <a:bodyPr/>
        <a:lstStyle/>
        <a:p>
          <a:endParaRPr lang="fr-FR"/>
        </a:p>
      </dgm:t>
    </dgm:pt>
    <dgm:pt modelId="{3A4147EF-0072-0046-834A-A60677B822F9}" type="sibTrans" cxnId="{1201ED94-3BC4-9F4D-B1C6-2781F4841FD8}">
      <dgm:prSet/>
      <dgm:spPr/>
      <dgm:t>
        <a:bodyPr/>
        <a:lstStyle/>
        <a:p>
          <a:endParaRPr lang="fr-FR"/>
        </a:p>
      </dgm:t>
    </dgm:pt>
    <dgm:pt modelId="{FE3660A2-BB8B-7244-B73F-846DB08014E9}">
      <dgm:prSet phldrT="[Texte]"/>
      <dgm:spPr/>
      <dgm:t>
        <a:bodyPr/>
        <a:lstStyle/>
        <a:p>
          <a:r>
            <a:rPr lang="fr-FR" dirty="0" err="1"/>
            <a:t>Retired</a:t>
          </a:r>
          <a:endParaRPr lang="fr-FR" dirty="0"/>
        </a:p>
      </dgm:t>
    </dgm:pt>
    <dgm:pt modelId="{A6DD27E8-A0A3-E240-B3B8-BEE331C3DBB1}" type="parTrans" cxnId="{85930312-E2E9-4A47-B08F-6087B8923A6B}">
      <dgm:prSet/>
      <dgm:spPr/>
      <dgm:t>
        <a:bodyPr/>
        <a:lstStyle/>
        <a:p>
          <a:endParaRPr lang="fr-FR"/>
        </a:p>
      </dgm:t>
    </dgm:pt>
    <dgm:pt modelId="{7DF3AD0B-4BC7-394C-8E6F-09C36E4A8DDC}" type="sibTrans" cxnId="{85930312-E2E9-4A47-B08F-6087B8923A6B}">
      <dgm:prSet/>
      <dgm:spPr/>
      <dgm:t>
        <a:bodyPr/>
        <a:lstStyle/>
        <a:p>
          <a:endParaRPr lang="fr-FR"/>
        </a:p>
      </dgm:t>
    </dgm:pt>
    <dgm:pt modelId="{A2F92DBE-81E1-884A-BFC1-D7250AE16D45}">
      <dgm:prSet/>
      <dgm:spPr/>
      <dgm:t>
        <a:bodyPr/>
        <a:lstStyle/>
        <a:p>
          <a:r>
            <a:rPr lang="fr-FR" dirty="0"/>
            <a:t>Live</a:t>
          </a:r>
        </a:p>
      </dgm:t>
    </dgm:pt>
    <dgm:pt modelId="{9FD9135C-556D-174F-8EB2-266251CBF224}" type="parTrans" cxnId="{7F49183A-B987-2547-99E4-64808E3C8478}">
      <dgm:prSet/>
      <dgm:spPr/>
      <dgm:t>
        <a:bodyPr/>
        <a:lstStyle/>
        <a:p>
          <a:endParaRPr lang="fr-FR"/>
        </a:p>
      </dgm:t>
    </dgm:pt>
    <dgm:pt modelId="{FCC0C55F-F1D9-8148-93EB-8B71F2C4FD2A}" type="sibTrans" cxnId="{7F49183A-B987-2547-99E4-64808E3C8478}">
      <dgm:prSet/>
      <dgm:spPr/>
      <dgm:t>
        <a:bodyPr/>
        <a:lstStyle/>
        <a:p>
          <a:endParaRPr lang="fr-FR"/>
        </a:p>
      </dgm:t>
    </dgm:pt>
    <dgm:pt modelId="{602E37AE-8E5D-4E4F-9B87-8E7218D1FC01}">
      <dgm:prSet/>
      <dgm:spPr/>
      <dgm:t>
        <a:bodyPr/>
        <a:lstStyle/>
        <a:p>
          <a:r>
            <a:rPr lang="fr-FR" dirty="0" err="1"/>
            <a:t>Deprecated</a:t>
          </a:r>
          <a:endParaRPr lang="fr-FR" dirty="0"/>
        </a:p>
      </dgm:t>
    </dgm:pt>
    <dgm:pt modelId="{9F0A7A19-F199-D84B-BBED-6D12E74FE570}" type="parTrans" cxnId="{49574BB6-B4B9-1843-8B2A-2414ED96D9F4}">
      <dgm:prSet/>
      <dgm:spPr/>
      <dgm:t>
        <a:bodyPr/>
        <a:lstStyle/>
        <a:p>
          <a:endParaRPr lang="fr-FR"/>
        </a:p>
      </dgm:t>
    </dgm:pt>
    <dgm:pt modelId="{9C000EC5-35D8-6641-BE62-145C166EF481}" type="sibTrans" cxnId="{49574BB6-B4B9-1843-8B2A-2414ED96D9F4}">
      <dgm:prSet/>
      <dgm:spPr/>
      <dgm:t>
        <a:bodyPr/>
        <a:lstStyle/>
        <a:p>
          <a:endParaRPr lang="fr-FR"/>
        </a:p>
      </dgm:t>
    </dgm:pt>
    <dgm:pt modelId="{2F69A7B3-C5BF-2B46-8866-4683D55206FC}" type="pres">
      <dgm:prSet presAssocID="{76D2E27D-831D-2544-937B-4AF056A8B91F}" presName="Name0" presStyleCnt="0">
        <dgm:presLayoutVars>
          <dgm:dir/>
          <dgm:resizeHandles val="exact"/>
        </dgm:presLayoutVars>
      </dgm:prSet>
      <dgm:spPr/>
    </dgm:pt>
    <dgm:pt modelId="{A25DC9F2-2251-CE4A-A2A4-9D8DB6791B0A}" type="pres">
      <dgm:prSet presAssocID="{423E4820-7787-974A-B246-CF0E35A70356}" presName="parTxOnly" presStyleLbl="node1" presStyleIdx="0" presStyleCnt="5">
        <dgm:presLayoutVars>
          <dgm:bulletEnabled val="1"/>
        </dgm:presLayoutVars>
      </dgm:prSet>
      <dgm:spPr/>
    </dgm:pt>
    <dgm:pt modelId="{ACF3058B-E295-AF46-A361-8D6285AD89A5}" type="pres">
      <dgm:prSet presAssocID="{DC7B8A8B-087D-C44D-AB26-E7A07E1628E7}" presName="parSpace" presStyleCnt="0"/>
      <dgm:spPr/>
    </dgm:pt>
    <dgm:pt modelId="{BCDC0B7F-DA87-F044-9325-B223E363AE22}" type="pres">
      <dgm:prSet presAssocID="{A865A788-A3A7-1F4E-93E3-67CC11AFE896}" presName="parTxOnly" presStyleLbl="node1" presStyleIdx="1" presStyleCnt="5">
        <dgm:presLayoutVars>
          <dgm:bulletEnabled val="1"/>
        </dgm:presLayoutVars>
      </dgm:prSet>
      <dgm:spPr/>
    </dgm:pt>
    <dgm:pt modelId="{74ED0337-4D95-0C4C-A857-A05F1DB218B3}" type="pres">
      <dgm:prSet presAssocID="{3A4147EF-0072-0046-834A-A60677B822F9}" presName="parSpace" presStyleCnt="0"/>
      <dgm:spPr/>
    </dgm:pt>
    <dgm:pt modelId="{1E472D06-5641-EE44-B73D-E2F9C72FF14B}" type="pres">
      <dgm:prSet presAssocID="{A2F92DBE-81E1-884A-BFC1-D7250AE16D45}" presName="parTxOnly" presStyleLbl="node1" presStyleIdx="2" presStyleCnt="5">
        <dgm:presLayoutVars>
          <dgm:bulletEnabled val="1"/>
        </dgm:presLayoutVars>
      </dgm:prSet>
      <dgm:spPr/>
    </dgm:pt>
    <dgm:pt modelId="{1763F8B3-2829-0744-913A-6D3D9FC9B48B}" type="pres">
      <dgm:prSet presAssocID="{FCC0C55F-F1D9-8148-93EB-8B71F2C4FD2A}" presName="parSpace" presStyleCnt="0"/>
      <dgm:spPr/>
    </dgm:pt>
    <dgm:pt modelId="{D840F189-543B-B74A-A10B-9BC1265EF07E}" type="pres">
      <dgm:prSet presAssocID="{602E37AE-8E5D-4E4F-9B87-8E7218D1FC01}" presName="parTxOnly" presStyleLbl="node1" presStyleIdx="3" presStyleCnt="5">
        <dgm:presLayoutVars>
          <dgm:bulletEnabled val="1"/>
        </dgm:presLayoutVars>
      </dgm:prSet>
      <dgm:spPr/>
    </dgm:pt>
    <dgm:pt modelId="{0BA8373B-78C4-7145-AE3D-1F2D0B98F486}" type="pres">
      <dgm:prSet presAssocID="{9C000EC5-35D8-6641-BE62-145C166EF481}" presName="parSpace" presStyleCnt="0"/>
      <dgm:spPr/>
    </dgm:pt>
    <dgm:pt modelId="{C7E94939-7C27-5644-9A37-D9C03E3F1BB3}" type="pres">
      <dgm:prSet presAssocID="{FE3660A2-BB8B-7244-B73F-846DB08014E9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85930312-E2E9-4A47-B08F-6087B8923A6B}" srcId="{76D2E27D-831D-2544-937B-4AF056A8B91F}" destId="{FE3660A2-BB8B-7244-B73F-846DB08014E9}" srcOrd="4" destOrd="0" parTransId="{A6DD27E8-A0A3-E240-B3B8-BEE331C3DBB1}" sibTransId="{7DF3AD0B-4BC7-394C-8E6F-09C36E4A8DDC}"/>
    <dgm:cxn modelId="{17BC5F12-B21E-934F-BE36-E31D53F1FDF9}" type="presOf" srcId="{423E4820-7787-974A-B246-CF0E35A70356}" destId="{A25DC9F2-2251-CE4A-A2A4-9D8DB6791B0A}" srcOrd="0" destOrd="0" presId="urn:microsoft.com/office/officeart/2005/8/layout/hChevron3"/>
    <dgm:cxn modelId="{7B676429-65F8-CB42-A6EC-1544ABE4FA03}" type="presOf" srcId="{FE3660A2-BB8B-7244-B73F-846DB08014E9}" destId="{C7E94939-7C27-5644-9A37-D9C03E3F1BB3}" srcOrd="0" destOrd="0" presId="urn:microsoft.com/office/officeart/2005/8/layout/hChevron3"/>
    <dgm:cxn modelId="{7F49183A-B987-2547-99E4-64808E3C8478}" srcId="{76D2E27D-831D-2544-937B-4AF056A8B91F}" destId="{A2F92DBE-81E1-884A-BFC1-D7250AE16D45}" srcOrd="2" destOrd="0" parTransId="{9FD9135C-556D-174F-8EB2-266251CBF224}" sibTransId="{FCC0C55F-F1D9-8148-93EB-8B71F2C4FD2A}"/>
    <dgm:cxn modelId="{4E29666D-63A0-C049-8A8C-2CA0C3D99C26}" type="presOf" srcId="{602E37AE-8E5D-4E4F-9B87-8E7218D1FC01}" destId="{D840F189-543B-B74A-A10B-9BC1265EF07E}" srcOrd="0" destOrd="0" presId="urn:microsoft.com/office/officeart/2005/8/layout/hChevron3"/>
    <dgm:cxn modelId="{08D3B96D-067B-4044-9F9D-54B252C90975}" type="presOf" srcId="{76D2E27D-831D-2544-937B-4AF056A8B91F}" destId="{2F69A7B3-C5BF-2B46-8866-4683D55206FC}" srcOrd="0" destOrd="0" presId="urn:microsoft.com/office/officeart/2005/8/layout/hChevron3"/>
    <dgm:cxn modelId="{F9827255-189C-8545-807E-9EAB9FBD2608}" srcId="{76D2E27D-831D-2544-937B-4AF056A8B91F}" destId="{423E4820-7787-974A-B246-CF0E35A70356}" srcOrd="0" destOrd="0" parTransId="{A170CE91-5781-C947-B25C-DB2AB38BDF59}" sibTransId="{DC7B8A8B-087D-C44D-AB26-E7A07E1628E7}"/>
    <dgm:cxn modelId="{1201ED94-3BC4-9F4D-B1C6-2781F4841FD8}" srcId="{76D2E27D-831D-2544-937B-4AF056A8B91F}" destId="{A865A788-A3A7-1F4E-93E3-67CC11AFE896}" srcOrd="1" destOrd="0" parTransId="{45A7A145-623A-C743-9257-4062A566C839}" sibTransId="{3A4147EF-0072-0046-834A-A60677B822F9}"/>
    <dgm:cxn modelId="{6BEAB9B2-E00B-3146-891E-C77D29E6E970}" type="presOf" srcId="{A865A788-A3A7-1F4E-93E3-67CC11AFE896}" destId="{BCDC0B7F-DA87-F044-9325-B223E363AE22}" srcOrd="0" destOrd="0" presId="urn:microsoft.com/office/officeart/2005/8/layout/hChevron3"/>
    <dgm:cxn modelId="{49574BB6-B4B9-1843-8B2A-2414ED96D9F4}" srcId="{76D2E27D-831D-2544-937B-4AF056A8B91F}" destId="{602E37AE-8E5D-4E4F-9B87-8E7218D1FC01}" srcOrd="3" destOrd="0" parTransId="{9F0A7A19-F199-D84B-BBED-6D12E74FE570}" sibTransId="{9C000EC5-35D8-6641-BE62-145C166EF481}"/>
    <dgm:cxn modelId="{384628D2-EFB9-5449-8FE3-48BFD4A56A20}" type="presOf" srcId="{A2F92DBE-81E1-884A-BFC1-D7250AE16D45}" destId="{1E472D06-5641-EE44-B73D-E2F9C72FF14B}" srcOrd="0" destOrd="0" presId="urn:microsoft.com/office/officeart/2005/8/layout/hChevron3"/>
    <dgm:cxn modelId="{193F5CA4-EE81-6740-8902-558B84FA6706}" type="presParOf" srcId="{2F69A7B3-C5BF-2B46-8866-4683D55206FC}" destId="{A25DC9F2-2251-CE4A-A2A4-9D8DB6791B0A}" srcOrd="0" destOrd="0" presId="urn:microsoft.com/office/officeart/2005/8/layout/hChevron3"/>
    <dgm:cxn modelId="{5E5736EC-4D69-5A4F-82B2-A3BDAAEBD06E}" type="presParOf" srcId="{2F69A7B3-C5BF-2B46-8866-4683D55206FC}" destId="{ACF3058B-E295-AF46-A361-8D6285AD89A5}" srcOrd="1" destOrd="0" presId="urn:microsoft.com/office/officeart/2005/8/layout/hChevron3"/>
    <dgm:cxn modelId="{AD2874E3-3A74-E24C-995C-A8319F49712A}" type="presParOf" srcId="{2F69A7B3-C5BF-2B46-8866-4683D55206FC}" destId="{BCDC0B7F-DA87-F044-9325-B223E363AE22}" srcOrd="2" destOrd="0" presId="urn:microsoft.com/office/officeart/2005/8/layout/hChevron3"/>
    <dgm:cxn modelId="{59491358-FB4B-8A4A-869E-62FC2E8E7AB3}" type="presParOf" srcId="{2F69A7B3-C5BF-2B46-8866-4683D55206FC}" destId="{74ED0337-4D95-0C4C-A857-A05F1DB218B3}" srcOrd="3" destOrd="0" presId="urn:microsoft.com/office/officeart/2005/8/layout/hChevron3"/>
    <dgm:cxn modelId="{45C50CC0-3ABC-7B4E-A05B-ECF360948E85}" type="presParOf" srcId="{2F69A7B3-C5BF-2B46-8866-4683D55206FC}" destId="{1E472D06-5641-EE44-B73D-E2F9C72FF14B}" srcOrd="4" destOrd="0" presId="urn:microsoft.com/office/officeart/2005/8/layout/hChevron3"/>
    <dgm:cxn modelId="{39A0B25A-B4BA-9247-AA8C-F15AEBA6A1A4}" type="presParOf" srcId="{2F69A7B3-C5BF-2B46-8866-4683D55206FC}" destId="{1763F8B3-2829-0744-913A-6D3D9FC9B48B}" srcOrd="5" destOrd="0" presId="urn:microsoft.com/office/officeart/2005/8/layout/hChevron3"/>
    <dgm:cxn modelId="{3C9E7C5C-31C6-EB42-81C3-1D4C137832EE}" type="presParOf" srcId="{2F69A7B3-C5BF-2B46-8866-4683D55206FC}" destId="{D840F189-543B-B74A-A10B-9BC1265EF07E}" srcOrd="6" destOrd="0" presId="urn:microsoft.com/office/officeart/2005/8/layout/hChevron3"/>
    <dgm:cxn modelId="{B6013D48-C138-DE42-A8FD-7FB4D4678B08}" type="presParOf" srcId="{2F69A7B3-C5BF-2B46-8866-4683D55206FC}" destId="{0BA8373B-78C4-7145-AE3D-1F2D0B98F486}" srcOrd="7" destOrd="0" presId="urn:microsoft.com/office/officeart/2005/8/layout/hChevron3"/>
    <dgm:cxn modelId="{1AA8B1C3-1139-0140-BE74-39B72C35E55B}" type="presParOf" srcId="{2F69A7B3-C5BF-2B46-8866-4683D55206FC}" destId="{C7E94939-7C27-5644-9A37-D9C03E3F1BB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6DAF3-7DCD-734E-8D36-98514514BF6F}">
      <dsp:nvSpPr>
        <dsp:cNvPr id="0" name=""/>
        <dsp:cNvSpPr/>
      </dsp:nvSpPr>
      <dsp:spPr>
        <a:xfrm>
          <a:off x="1178083" y="0"/>
          <a:ext cx="3252028" cy="325202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8455F-0EBE-A54F-A77F-72D071EDB603}">
      <dsp:nvSpPr>
        <dsp:cNvPr id="0" name=""/>
        <dsp:cNvSpPr/>
      </dsp:nvSpPr>
      <dsp:spPr>
        <a:xfrm>
          <a:off x="2804097" y="325520"/>
          <a:ext cx="2113818" cy="5779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 err="1">
              <a:latin typeface="GT Walsheim Regular" panose="02000503020000020003" pitchFamily="2" charset="77"/>
            </a:rPr>
            <a:t>Level</a:t>
          </a:r>
          <a:r>
            <a:rPr lang="fr-FR" sz="1000" kern="1200" dirty="0">
              <a:latin typeface="GT Walsheim Regular" panose="02000503020000020003" pitchFamily="2" charset="77"/>
            </a:rPr>
            <a:t> 3 : </a:t>
          </a:r>
          <a:r>
            <a:rPr lang="fr-FR" sz="1000" kern="1200" dirty="0" err="1">
              <a:latin typeface="GT Walsheim Regular" panose="02000503020000020003" pitchFamily="2" charset="77"/>
            </a:rPr>
            <a:t>Hypermedia</a:t>
          </a:r>
          <a:r>
            <a:rPr lang="fr-FR" sz="1000" kern="1200" dirty="0">
              <a:latin typeface="GT Walsheim Regular" panose="02000503020000020003" pitchFamily="2" charset="77"/>
            </a:rPr>
            <a:t> control (HATEOAS)*</a:t>
          </a:r>
        </a:p>
      </dsp:txBody>
      <dsp:txXfrm>
        <a:off x="2832312" y="353735"/>
        <a:ext cx="2057388" cy="521567"/>
      </dsp:txXfrm>
    </dsp:sp>
    <dsp:sp modelId="{5B65F220-1F00-0E4C-97EF-292E12366822}">
      <dsp:nvSpPr>
        <dsp:cNvPr id="0" name=""/>
        <dsp:cNvSpPr/>
      </dsp:nvSpPr>
      <dsp:spPr>
        <a:xfrm>
          <a:off x="2804097" y="975767"/>
          <a:ext cx="2113818" cy="5779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 err="1">
              <a:latin typeface="GT Walsheim Regular" panose="02000503020000020003" pitchFamily="2" charset="77"/>
            </a:rPr>
            <a:t>Level</a:t>
          </a:r>
          <a:r>
            <a:rPr lang="fr-FR" sz="1000" kern="1200" dirty="0">
              <a:latin typeface="GT Walsheim Regular" panose="02000503020000020003" pitchFamily="2" charset="77"/>
            </a:rPr>
            <a:t> 2 : </a:t>
          </a:r>
          <a:r>
            <a:rPr lang="fr-FR" sz="1000" kern="1200" dirty="0" err="1">
              <a:latin typeface="GT Walsheim Regular" panose="02000503020000020003" pitchFamily="2" charset="77"/>
            </a:rPr>
            <a:t>Using</a:t>
          </a:r>
          <a:r>
            <a:rPr lang="fr-FR" sz="1000" kern="1200" dirty="0">
              <a:latin typeface="GT Walsheim Regular" panose="02000503020000020003" pitchFamily="2" charset="77"/>
            </a:rPr>
            <a:t> http </a:t>
          </a:r>
          <a:r>
            <a:rPr lang="fr-FR" sz="1000" kern="1200" dirty="0" err="1">
              <a:latin typeface="GT Walsheim Regular" panose="02000503020000020003" pitchFamily="2" charset="77"/>
            </a:rPr>
            <a:t>verbs</a:t>
          </a:r>
          <a:r>
            <a:rPr lang="fr-FR" sz="1000" kern="1200" dirty="0">
              <a:latin typeface="GT Walsheim Regular" panose="02000503020000020003" pitchFamily="2" charset="77"/>
            </a:rPr>
            <a:t> and http </a:t>
          </a:r>
          <a:r>
            <a:rPr lang="fr-FR" sz="1000" kern="1200" dirty="0" err="1">
              <a:latin typeface="GT Walsheim Regular" panose="02000503020000020003" pitchFamily="2" charset="77"/>
            </a:rPr>
            <a:t>response</a:t>
          </a:r>
          <a:r>
            <a:rPr lang="fr-FR" sz="1000" kern="1200" dirty="0">
              <a:latin typeface="GT Walsheim Regular" panose="02000503020000020003" pitchFamily="2" charset="77"/>
            </a:rPr>
            <a:t> codes as </a:t>
          </a:r>
          <a:r>
            <a:rPr lang="fr-FR" sz="1000" kern="1200" dirty="0" err="1">
              <a:latin typeface="GT Walsheim Regular" panose="02000503020000020003" pitchFamily="2" charset="77"/>
            </a:rPr>
            <a:t>much</a:t>
          </a:r>
          <a:r>
            <a:rPr lang="fr-FR" sz="1000" kern="1200" dirty="0">
              <a:latin typeface="GT Walsheim Regular" panose="02000503020000020003" pitchFamily="2" charset="77"/>
            </a:rPr>
            <a:t> as possible</a:t>
          </a:r>
        </a:p>
      </dsp:txBody>
      <dsp:txXfrm>
        <a:off x="2832312" y="1003982"/>
        <a:ext cx="2057388" cy="521567"/>
      </dsp:txXfrm>
    </dsp:sp>
    <dsp:sp modelId="{03251C98-D324-9543-96A1-0672856510F0}">
      <dsp:nvSpPr>
        <dsp:cNvPr id="0" name=""/>
        <dsp:cNvSpPr/>
      </dsp:nvSpPr>
      <dsp:spPr>
        <a:xfrm>
          <a:off x="2804097" y="1626013"/>
          <a:ext cx="2113818" cy="5779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 err="1">
              <a:latin typeface="GT Walsheim Regular" panose="02000503020000020003" pitchFamily="2" charset="77"/>
            </a:rPr>
            <a:t>Level</a:t>
          </a:r>
          <a:r>
            <a:rPr lang="fr-FR" sz="1000" kern="1200" dirty="0">
              <a:latin typeface="GT Walsheim Regular" panose="02000503020000020003" pitchFamily="2" charset="77"/>
            </a:rPr>
            <a:t> 1 : Introduction of </a:t>
          </a:r>
          <a:r>
            <a:rPr lang="fr-FR" sz="1000" kern="1200" dirty="0" err="1">
              <a:latin typeface="GT Walsheim Regular" panose="02000503020000020003" pitchFamily="2" charset="77"/>
            </a:rPr>
            <a:t>resources</a:t>
          </a:r>
          <a:endParaRPr lang="fr-FR" sz="1000" kern="1200" dirty="0">
            <a:latin typeface="GT Walsheim Regular" panose="02000503020000020003" pitchFamily="2" charset="77"/>
          </a:endParaRPr>
        </a:p>
      </dsp:txBody>
      <dsp:txXfrm>
        <a:off x="2832312" y="1654228"/>
        <a:ext cx="2057388" cy="521567"/>
      </dsp:txXfrm>
    </dsp:sp>
    <dsp:sp modelId="{863D2267-2203-3E4E-923F-006BDFD6EB82}">
      <dsp:nvSpPr>
        <dsp:cNvPr id="0" name=""/>
        <dsp:cNvSpPr/>
      </dsp:nvSpPr>
      <dsp:spPr>
        <a:xfrm>
          <a:off x="2804097" y="2276260"/>
          <a:ext cx="2113818" cy="5779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 err="1">
              <a:latin typeface="GT Walsheim Regular" panose="02000503020000020003" pitchFamily="2" charset="77"/>
            </a:rPr>
            <a:t>Level</a:t>
          </a:r>
          <a:r>
            <a:rPr lang="fr-FR" sz="1000" kern="1200" dirty="0">
              <a:latin typeface="GT Walsheim Regular" panose="02000503020000020003" pitchFamily="2" charset="77"/>
            </a:rPr>
            <a:t> 0 : </a:t>
          </a:r>
          <a:r>
            <a:rPr lang="fr-FR" sz="1000" kern="1200" dirty="0" err="1">
              <a:latin typeface="GT Walsheim Regular" panose="02000503020000020003" pitchFamily="2" charset="77"/>
            </a:rPr>
            <a:t>Using</a:t>
          </a:r>
          <a:r>
            <a:rPr lang="fr-FR" sz="1000" kern="1200" dirty="0">
              <a:latin typeface="GT Walsheim Regular" panose="02000503020000020003" pitchFamily="2" charset="77"/>
            </a:rPr>
            <a:t> http as transport system </a:t>
          </a:r>
          <a:r>
            <a:rPr lang="fr-FR" sz="1000" kern="1200" dirty="0" err="1">
              <a:latin typeface="GT Walsheim Regular" panose="02000503020000020003" pitchFamily="2" charset="77"/>
            </a:rPr>
            <a:t>without</a:t>
          </a:r>
          <a:r>
            <a:rPr lang="fr-FR" sz="1000" kern="1200" dirty="0">
              <a:latin typeface="GT Walsheim Regular" panose="02000503020000020003" pitchFamily="2" charset="77"/>
            </a:rPr>
            <a:t> web </a:t>
          </a:r>
          <a:r>
            <a:rPr lang="fr-FR" sz="1000" kern="1200" dirty="0" err="1">
              <a:latin typeface="GT Walsheim Regular" panose="02000503020000020003" pitchFamily="2" charset="77"/>
            </a:rPr>
            <a:t>mechanisms</a:t>
          </a:r>
          <a:endParaRPr lang="fr-FR" sz="1000" kern="1200" dirty="0">
            <a:latin typeface="GT Walsheim Regular" panose="02000503020000020003" pitchFamily="2" charset="77"/>
          </a:endParaRPr>
        </a:p>
      </dsp:txBody>
      <dsp:txXfrm>
        <a:off x="2832312" y="2304475"/>
        <a:ext cx="2057388" cy="521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DC9F2-2251-CE4A-A2A4-9D8DB6791B0A}">
      <dsp:nvSpPr>
        <dsp:cNvPr id="0" name=""/>
        <dsp:cNvSpPr/>
      </dsp:nvSpPr>
      <dsp:spPr>
        <a:xfrm>
          <a:off x="744" y="396091"/>
          <a:ext cx="1451074" cy="5804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Design</a:t>
          </a:r>
        </a:p>
      </dsp:txBody>
      <dsp:txXfrm>
        <a:off x="744" y="396091"/>
        <a:ext cx="1305967" cy="580429"/>
      </dsp:txXfrm>
    </dsp:sp>
    <dsp:sp modelId="{BCDC0B7F-DA87-F044-9325-B223E363AE22}">
      <dsp:nvSpPr>
        <dsp:cNvPr id="0" name=""/>
        <dsp:cNvSpPr/>
      </dsp:nvSpPr>
      <dsp:spPr>
        <a:xfrm>
          <a:off x="1161603" y="396091"/>
          <a:ext cx="1451074" cy="5804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Dev</a:t>
          </a:r>
        </a:p>
      </dsp:txBody>
      <dsp:txXfrm>
        <a:off x="1451818" y="396091"/>
        <a:ext cx="870645" cy="580429"/>
      </dsp:txXfrm>
    </dsp:sp>
    <dsp:sp modelId="{1E472D06-5641-EE44-B73D-E2F9C72FF14B}">
      <dsp:nvSpPr>
        <dsp:cNvPr id="0" name=""/>
        <dsp:cNvSpPr/>
      </dsp:nvSpPr>
      <dsp:spPr>
        <a:xfrm>
          <a:off x="2322462" y="396091"/>
          <a:ext cx="1451074" cy="5804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Live</a:t>
          </a:r>
        </a:p>
      </dsp:txBody>
      <dsp:txXfrm>
        <a:off x="2612677" y="396091"/>
        <a:ext cx="870645" cy="580429"/>
      </dsp:txXfrm>
    </dsp:sp>
    <dsp:sp modelId="{D840F189-543B-B74A-A10B-9BC1265EF07E}">
      <dsp:nvSpPr>
        <dsp:cNvPr id="0" name=""/>
        <dsp:cNvSpPr/>
      </dsp:nvSpPr>
      <dsp:spPr>
        <a:xfrm>
          <a:off x="3483322" y="396091"/>
          <a:ext cx="1451074" cy="5804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 err="1"/>
            <a:t>Deprecated</a:t>
          </a:r>
          <a:endParaRPr lang="fr-FR" sz="1300" kern="1200" dirty="0"/>
        </a:p>
      </dsp:txBody>
      <dsp:txXfrm>
        <a:off x="3773537" y="396091"/>
        <a:ext cx="870645" cy="580429"/>
      </dsp:txXfrm>
    </dsp:sp>
    <dsp:sp modelId="{C7E94939-7C27-5644-9A37-D9C03E3F1BB3}">
      <dsp:nvSpPr>
        <dsp:cNvPr id="0" name=""/>
        <dsp:cNvSpPr/>
      </dsp:nvSpPr>
      <dsp:spPr>
        <a:xfrm>
          <a:off x="4644181" y="396091"/>
          <a:ext cx="1451074" cy="5804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 err="1"/>
            <a:t>Retired</a:t>
          </a:r>
          <a:endParaRPr lang="fr-FR" sz="1300" kern="1200" dirty="0"/>
        </a:p>
      </dsp:txBody>
      <dsp:txXfrm>
        <a:off x="4934396" y="396091"/>
        <a:ext cx="870645" cy="580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28F30-E339-CD43-BA8E-61593309146B}" type="datetimeFigureOut">
              <a:rPr lang="fr-FR" smtClean="0"/>
              <a:t>19/02/2021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B39DA-8B48-2645-BA2F-BB3F009BE5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101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DB57B-97BB-344D-B894-4EFADF7E1E68}" type="datetimeFigureOut">
              <a:rPr lang="fr-FR" smtClean="0"/>
              <a:t>19/02/2021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53FBD-37E3-ED40-AB83-FB9E6B90CE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3207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53FBD-37E3-ED40-AB83-FB9E6B90CE3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363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53FBD-37E3-ED40-AB83-FB9E6B90CE3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626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53FBD-37E3-ED40-AB83-FB9E6B90CE3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497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53FBD-37E3-ED40-AB83-FB9E6B90CE3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658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53FBD-37E3-ED40-AB83-FB9E6B90CE3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026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53FBD-37E3-ED40-AB83-FB9E6B90CE3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246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53FBD-37E3-ED40-AB83-FB9E6B90CE3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19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53FBD-37E3-ED40-AB83-FB9E6B90CE3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54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53FBD-37E3-ED40-AB83-FB9E6B90CE3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648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53FBD-37E3-ED40-AB83-FB9E6B90CE30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419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53FBD-37E3-ED40-AB83-FB9E6B90CE30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845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53FBD-37E3-ED40-AB83-FB9E6B90CE3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881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53FBD-37E3-ED40-AB83-FB9E6B90CE3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982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53FBD-37E3-ED40-AB83-FB9E6B90CE3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59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53FBD-37E3-ED40-AB83-FB9E6B90CE3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123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53FBD-37E3-ED40-AB83-FB9E6B90CE3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956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53FBD-37E3-ED40-AB83-FB9E6B90CE3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072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53FBD-37E3-ED40-AB83-FB9E6B90CE3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436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53FBD-37E3-ED40-AB83-FB9E6B90CE3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12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2355" y="2674144"/>
            <a:ext cx="6013088" cy="71867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GT Walsheim Regular" panose="02000503020000020003" pitchFamily="50" charset="0"/>
                <a:ea typeface="GT Walsheim Regular" panose="02000503020000020003" pitchFamily="50" charset="0"/>
                <a:cs typeface="GT Walsheim Regular" panose="02000503020000020003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62355" y="3829592"/>
            <a:ext cx="6013088" cy="58002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Noe Display Regular" panose="020A0600090400000002" pitchFamily="18" charset="0"/>
                <a:ea typeface="Roboto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5272317" y="317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>
              <a:latin typeface="Open Sans"/>
              <a:cs typeface="Open San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FF3094-600D-4DCE-B5DB-EC54AD4EF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5940" y="706507"/>
            <a:ext cx="3883464" cy="127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72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7F36F858-C9C8-4B3E-91AE-A75B4C9BC1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07" y="4775966"/>
            <a:ext cx="925316" cy="2426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E64C2AD-5148-4F0E-AC5D-200B933F6E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074" y="4813920"/>
            <a:ext cx="792000" cy="129226"/>
          </a:xfrm>
          <a:prstGeom prst="rect">
            <a:avLst/>
          </a:prstGeom>
        </p:spPr>
      </p:pic>
      <p:sp>
        <p:nvSpPr>
          <p:cNvPr id="6" name="TextBox 40">
            <a:extLst>
              <a:ext uri="{FF2B5EF4-FFF2-40B4-BE49-F238E27FC236}">
                <a16:creationId xmlns:a16="http://schemas.microsoft.com/office/drawing/2014/main" id="{F747450F-5A04-4E57-A878-83A49DB4F5FC}"/>
              </a:ext>
            </a:extLst>
          </p:cNvPr>
          <p:cNvSpPr txBox="1"/>
          <p:nvPr userDrawn="1"/>
        </p:nvSpPr>
        <p:spPr>
          <a:xfrm>
            <a:off x="8303145" y="4800319"/>
            <a:ext cx="3722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/>
            <a:fld id="{9F976047-6D8B-40E5-9820-BFA42EA4E19A}" type="slidenum">
              <a:rPr lang="en-US" sz="900" b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ctr" defTabSz="914378"/>
              <a:t>‹#›</a:t>
            </a:fld>
            <a:endParaRPr lang="en-US" sz="16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1BBFFE6-4CBE-46A4-99BD-9EE177C4E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518" y="1880357"/>
            <a:ext cx="6030694" cy="873501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2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8C9B75-A4B0-4524-B6DC-D8794B47A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8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1258888" algn="l"/>
            <a:r>
              <a:rPr lang="en-US"/>
              <a:t>© 2019 -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9692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2355" y="2359634"/>
            <a:ext cx="4864402" cy="71867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>
                    <a:lumMod val="50000"/>
                  </a:schemeClr>
                </a:solidFill>
                <a:latin typeface="GT Walsheim Regular" panose="02000503020000020003" pitchFamily="50" charset="0"/>
                <a:ea typeface="GT Walsheim Regular" panose="02000503020000020003" pitchFamily="50" charset="0"/>
                <a:cs typeface="GT Walsheim Regular" panose="02000503020000020003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62355" y="3829592"/>
            <a:ext cx="4751975" cy="580022"/>
          </a:xfrm>
        </p:spPr>
        <p:txBody>
          <a:bodyPr/>
          <a:lstStyle>
            <a:lvl1pPr marL="0" indent="0" algn="l">
              <a:buNone/>
              <a:defRPr>
                <a:solidFill>
                  <a:srgbClr val="C00000"/>
                </a:solidFill>
                <a:latin typeface="Noe Display Regular" panose="020A0600090400000002" pitchFamily="18" charset="0"/>
                <a:ea typeface="Roboto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5272317" y="317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>
              <a:latin typeface="Open Sans"/>
              <a:cs typeface="Open San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7EF8C8A-2DFF-495B-B8A0-70A3FE587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069" y="413421"/>
            <a:ext cx="2427429" cy="6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0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84C13EF-A650-6945-B272-78DDC1155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1923"/>
            <a:ext cx="7367798" cy="3551418"/>
          </a:xfrm>
        </p:spPr>
        <p:txBody>
          <a:bodyPr/>
          <a:lstStyle>
            <a:lvl1pPr marL="180975" indent="-180975">
              <a:buClr>
                <a:srgbClr val="D12A32"/>
              </a:buClr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28650" indent="-271463">
              <a:buClr>
                <a:srgbClr val="D12A32"/>
              </a:buClr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5838" indent="-180975">
              <a:buClr>
                <a:srgbClr val="D12A32"/>
              </a:buClr>
              <a:tabLst>
                <a:tab pos="985838" algn="l"/>
              </a:tabLst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33513" indent="-266700">
              <a:buClr>
                <a:srgbClr val="D12A32"/>
              </a:buClr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81188" indent="-176213">
              <a:buClr>
                <a:srgbClr val="D12A32"/>
              </a:buClr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D6644E87-F6D5-44A1-94AE-33CAE2183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8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1258888" algn="l"/>
            <a:r>
              <a:rPr lang="en-US"/>
              <a:t>© 2019 -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3438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1923"/>
            <a:ext cx="8229600" cy="3551418"/>
          </a:xfrm>
        </p:spPr>
        <p:txBody>
          <a:bodyPr/>
          <a:lstStyle>
            <a:lvl1pPr marL="180975" indent="-180975">
              <a:buClr>
                <a:srgbClr val="D12A32"/>
              </a:buClr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28650" indent="-271463">
              <a:buClr>
                <a:srgbClr val="D12A32"/>
              </a:buClr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5838" indent="-180975">
              <a:buClr>
                <a:srgbClr val="D12A32"/>
              </a:buClr>
              <a:tabLst>
                <a:tab pos="985838" algn="l"/>
              </a:tabLst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33513" indent="-266700">
              <a:buClr>
                <a:srgbClr val="D12A32"/>
              </a:buClr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81188" indent="-176213">
              <a:buClr>
                <a:srgbClr val="D12A32"/>
              </a:buClr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9C0ED1FE-2924-4C71-8A2D-947BE3DA2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8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1258888" algn="l"/>
            <a:r>
              <a:rPr lang="en-US"/>
              <a:t>© 2019 -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7286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95D5E3F-7346-1347-820D-B3106DF3D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54241"/>
            <a:ext cx="4071668" cy="3519099"/>
          </a:xfrm>
        </p:spPr>
        <p:txBody>
          <a:bodyPr/>
          <a:lstStyle>
            <a:lvl1pPr marL="180975" indent="-180975">
              <a:buClr>
                <a:srgbClr val="D12A32"/>
              </a:buClr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28650" indent="-271463">
              <a:buClr>
                <a:srgbClr val="D12A32"/>
              </a:buClr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5838" indent="-180975">
              <a:buClr>
                <a:srgbClr val="D12A32"/>
              </a:buClr>
              <a:tabLst>
                <a:tab pos="985838" algn="l"/>
              </a:tabLst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33513" indent="-266700">
              <a:buClr>
                <a:srgbClr val="D12A32"/>
              </a:buClr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81188" indent="-176213">
              <a:buClr>
                <a:srgbClr val="D12A32"/>
              </a:buClr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BA198CD-723F-BA46-A1AC-FD72F01AFBE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89254" y="1154241"/>
            <a:ext cx="4071668" cy="3519099"/>
          </a:xfrm>
        </p:spPr>
        <p:txBody>
          <a:bodyPr/>
          <a:lstStyle>
            <a:lvl1pPr marL="180975" indent="-180975">
              <a:buClr>
                <a:srgbClr val="D12A32"/>
              </a:buClr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28650" indent="-271463">
              <a:buClr>
                <a:srgbClr val="D12A32"/>
              </a:buClr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5838" indent="-180975">
              <a:buClr>
                <a:srgbClr val="D12A32"/>
              </a:buClr>
              <a:tabLst>
                <a:tab pos="985838" algn="l"/>
              </a:tabLst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33513" indent="-266700">
              <a:buClr>
                <a:srgbClr val="D12A32"/>
              </a:buClr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81188" indent="-176213">
              <a:buClr>
                <a:srgbClr val="D12A32"/>
              </a:buClr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CC0B02A2-3901-44F4-97B2-26C44B94B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8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1258888" algn="l"/>
            <a:r>
              <a:rPr lang="en-US"/>
              <a:t>© 2019 -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2055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68660"/>
            <a:ext cx="4040188" cy="468875"/>
          </a:xfrm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72442" y="1168660"/>
            <a:ext cx="4040187" cy="468875"/>
          </a:xfrm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57200" y="1637535"/>
            <a:ext cx="4040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>
            <a:off x="4774030" y="1637535"/>
            <a:ext cx="39127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4FB0EF51-E64A-CE48-A91C-5AA5BDE3079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1" y="1681908"/>
            <a:ext cx="4040187" cy="2991432"/>
          </a:xfrm>
        </p:spPr>
        <p:txBody>
          <a:bodyPr>
            <a:normAutofit/>
          </a:bodyPr>
          <a:lstStyle>
            <a:lvl1pPr marL="180975" indent="-180975">
              <a:buClr>
                <a:srgbClr val="D12A32"/>
              </a:buClr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28650" indent="-271463">
              <a:buClr>
                <a:srgbClr val="D12A32"/>
              </a:buClr>
              <a:defRPr sz="16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5838" indent="-180975">
              <a:buClr>
                <a:srgbClr val="D12A32"/>
              </a:buClr>
              <a:tabLst>
                <a:tab pos="985838" algn="l"/>
              </a:tabLst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33513" indent="-266700">
              <a:buClr>
                <a:srgbClr val="D12A32"/>
              </a:buClr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81188" indent="-176213">
              <a:buClr>
                <a:srgbClr val="D12A32"/>
              </a:buClr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0A8D3D7F-D62B-0F43-9BDD-D15F085EAD8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72443" y="1706682"/>
            <a:ext cx="4040187" cy="2991433"/>
          </a:xfrm>
        </p:spPr>
        <p:txBody>
          <a:bodyPr>
            <a:normAutofit/>
          </a:bodyPr>
          <a:lstStyle>
            <a:lvl1pPr marL="180975" indent="-180975">
              <a:buClr>
                <a:srgbClr val="D12A32"/>
              </a:buClr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28650" indent="-271463">
              <a:buClr>
                <a:srgbClr val="D12A32"/>
              </a:buClr>
              <a:defRPr sz="16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5838" indent="-180975">
              <a:buClr>
                <a:srgbClr val="D12A32"/>
              </a:buClr>
              <a:tabLst>
                <a:tab pos="985838" algn="l"/>
              </a:tabLst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33513" indent="-266700">
              <a:buClr>
                <a:srgbClr val="D12A32"/>
              </a:buClr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81188" indent="-176213">
              <a:buClr>
                <a:srgbClr val="D12A32"/>
              </a:buClr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C3FCC280-3EA9-4E63-9EE0-CF2C0F908D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8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1258888" algn="l"/>
            <a:r>
              <a:rPr lang="en-US"/>
              <a:t>© 2019 -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8344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68E6A32C-9909-644D-AF32-F87325ACDF7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1" y="1154241"/>
            <a:ext cx="2666999" cy="3519099"/>
          </a:xfrm>
        </p:spPr>
        <p:txBody>
          <a:bodyPr>
            <a:normAutofit/>
          </a:bodyPr>
          <a:lstStyle>
            <a:lvl1pPr marL="180975" indent="-180975">
              <a:buClr>
                <a:srgbClr val="D12A32"/>
              </a:buClr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28650" indent="-271463">
              <a:buClr>
                <a:srgbClr val="D12A32"/>
              </a:buClr>
              <a:defRPr sz="16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5838" indent="-180975">
              <a:buClr>
                <a:srgbClr val="D12A32"/>
              </a:buClr>
              <a:tabLst>
                <a:tab pos="985838" algn="l"/>
              </a:tabLst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33513" indent="-266700">
              <a:buClr>
                <a:srgbClr val="D12A32"/>
              </a:buClr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81188" indent="-176213">
              <a:buClr>
                <a:srgbClr val="D12A32"/>
              </a:buClr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B112C6F9-D69B-3A4E-8EA9-ECD9A32E6FA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38500" y="1154241"/>
            <a:ext cx="2666999" cy="3519099"/>
          </a:xfrm>
        </p:spPr>
        <p:txBody>
          <a:bodyPr>
            <a:normAutofit/>
          </a:bodyPr>
          <a:lstStyle>
            <a:lvl1pPr marL="180975" indent="-180975">
              <a:buClr>
                <a:srgbClr val="D12A32"/>
              </a:buClr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28650" indent="-271463">
              <a:buClr>
                <a:srgbClr val="D12A32"/>
              </a:buClr>
              <a:defRPr sz="16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5838" indent="-180975">
              <a:buClr>
                <a:srgbClr val="D12A32"/>
              </a:buClr>
              <a:tabLst>
                <a:tab pos="985838" algn="l"/>
              </a:tabLst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33513" indent="-266700">
              <a:buClr>
                <a:srgbClr val="D12A32"/>
              </a:buClr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81188" indent="-176213">
              <a:buClr>
                <a:srgbClr val="D12A32"/>
              </a:buClr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905375E5-9B31-4A43-BB0D-6EA1FA68459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19799" y="1154241"/>
            <a:ext cx="2666999" cy="3519099"/>
          </a:xfrm>
        </p:spPr>
        <p:txBody>
          <a:bodyPr>
            <a:normAutofit/>
          </a:bodyPr>
          <a:lstStyle>
            <a:lvl1pPr marL="180975" indent="-180975">
              <a:buClr>
                <a:srgbClr val="D12A32"/>
              </a:buClr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28650" indent="-271463">
              <a:buClr>
                <a:srgbClr val="D12A32"/>
              </a:buClr>
              <a:defRPr sz="16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5838" indent="-180975">
              <a:buClr>
                <a:srgbClr val="D12A32"/>
              </a:buClr>
              <a:tabLst>
                <a:tab pos="985838" algn="l"/>
              </a:tabLst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33513" indent="-266700">
              <a:buClr>
                <a:srgbClr val="D12A32"/>
              </a:buClr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81188" indent="-176213">
              <a:buClr>
                <a:srgbClr val="D12A32"/>
              </a:buClr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4C338743-3DA4-4351-B245-4D30FF7BD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8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1258888" algn="l"/>
            <a:r>
              <a:rPr lang="en-US"/>
              <a:t>© 2019 -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17730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C00000"/>
                </a:solidFill>
              </a:defRPr>
            </a:lvl1pPr>
          </a:lstStyle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3ED961-B3F2-4817-A471-CBDEF4272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8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1258888" algn="l"/>
            <a:r>
              <a:rPr lang="en-US"/>
              <a:t>© 2019 -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4108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:fade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"/>
          <p:cNvSpPr/>
          <p:nvPr userDrawn="1"/>
        </p:nvSpPr>
        <p:spPr>
          <a:xfrm>
            <a:off x="1" y="940340"/>
            <a:ext cx="9144000" cy="4229101"/>
          </a:xfrm>
          <a:prstGeom prst="rect">
            <a:avLst/>
          </a:prstGeom>
          <a:solidFill>
            <a:srgbClr val="7B8DB3">
              <a:alpha val="10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lvl="0"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88491"/>
            <a:ext cx="8229600" cy="82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21923"/>
            <a:ext cx="8229600" cy="3472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buClr>
                <a:srgbClr val="D12A32"/>
              </a:buClr>
            </a:pPr>
            <a:r>
              <a:rPr lang="fr-FR"/>
              <a:t>Cliquez pour modifier les styles du texte du masque</a:t>
            </a:r>
          </a:p>
          <a:p>
            <a:pPr marL="628650" lvl="1" indent="-271463">
              <a:buClr>
                <a:srgbClr val="D12A32"/>
              </a:buClr>
            </a:pPr>
            <a:r>
              <a:rPr lang="fr-FR"/>
              <a:t>Deuxième niveau</a:t>
            </a:r>
          </a:p>
          <a:p>
            <a:pPr marL="985838" lvl="2" indent="-180975">
              <a:buClr>
                <a:srgbClr val="D12A32"/>
              </a:buClr>
              <a:tabLst>
                <a:tab pos="985838" algn="l"/>
              </a:tabLst>
            </a:pPr>
            <a:r>
              <a:rPr lang="fr-FR"/>
              <a:t>Troisième niveau</a:t>
            </a:r>
          </a:p>
          <a:p>
            <a:pPr marL="1433513" lvl="3" indent="-266700">
              <a:buClr>
                <a:srgbClr val="D12A32"/>
              </a:buClr>
            </a:pPr>
            <a:r>
              <a:rPr lang="fr-FR"/>
              <a:t>Quatrième niveau</a:t>
            </a:r>
          </a:p>
          <a:p>
            <a:pPr marL="1881188" lvl="4" indent="-176213">
              <a:buClr>
                <a:srgbClr val="D12A32"/>
              </a:buClr>
            </a:pPr>
            <a:r>
              <a:rPr lang="fr-FR"/>
              <a:t>Cinquième niveau</a:t>
            </a:r>
          </a:p>
        </p:txBody>
      </p:sp>
      <p:sp>
        <p:nvSpPr>
          <p:cNvPr id="15" name="TextBox 40"/>
          <p:cNvSpPr txBox="1"/>
          <p:nvPr userDrawn="1"/>
        </p:nvSpPr>
        <p:spPr>
          <a:xfrm>
            <a:off x="8299137" y="4800318"/>
            <a:ext cx="380232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400"/>
            <a:fld id="{9F976047-6D8B-40E5-9820-BFA42EA4E19A}" type="slidenum">
              <a:rPr lang="en-US" sz="900" smtClean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 Light" panose="020F0302020204030204" pitchFamily="34" charset="0"/>
              </a:rPr>
              <a:pPr algn="ctr" defTabSz="914400"/>
              <a:t>‹#›</a:t>
            </a:fld>
            <a:endParaRPr lang="en-US" sz="160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8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1258888" algn="l"/>
            <a:r>
              <a:rPr lang="en-US"/>
              <a:t>© 2019 - Confidential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FC0D583-B521-48B9-BD31-85F0AFC35C7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926" y="4814418"/>
            <a:ext cx="682156" cy="1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4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spd="slow" p14:dur="2250" advClick="0">
        <p:fade/>
      </p:transition>
    </mc:Choice>
    <mc:Fallback xmlns="">
      <p:transition spd="slow" advClick="0">
        <p:fade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C00000"/>
          </a:solidFill>
          <a:latin typeface="Noe Display Bold" panose="020A0600090400000002" pitchFamily="18" charset="0"/>
          <a:ea typeface="Noe Display Bold" panose="020A0600090400000002" pitchFamily="18" charset="0"/>
          <a:cs typeface="Noe Display Bold" panose="020A0600090400000002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fr-FR" sz="2000" kern="1200" dirty="0">
          <a:solidFill>
            <a:schemeClr val="tx2"/>
          </a:solidFill>
          <a:latin typeface="GT Walsheim Regular" panose="02000503020000020003" pitchFamily="50" charset="0"/>
          <a:ea typeface="Roboto" panose="02000000000000000000" pitchFamily="2" charset="0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fr-FR" sz="1800" kern="1200" dirty="0">
          <a:solidFill>
            <a:schemeClr val="tx2"/>
          </a:solidFill>
          <a:latin typeface="GT Walsheim Regular" panose="02000503020000020003" pitchFamily="50" charset="0"/>
          <a:ea typeface="Roboto" panose="02000000000000000000" pitchFamily="2" charset="0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fr-FR" sz="1600" kern="1200" dirty="0">
          <a:solidFill>
            <a:schemeClr val="tx2"/>
          </a:solidFill>
          <a:latin typeface="GT Walsheim Regular" panose="02000503020000020003" pitchFamily="50" charset="0"/>
          <a:ea typeface="Roboto" panose="02000000000000000000" pitchFamily="2" charset="0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400" kern="1200" dirty="0">
          <a:solidFill>
            <a:schemeClr val="tx2"/>
          </a:solidFill>
          <a:latin typeface="GT Walsheim Regular" panose="02000503020000020003" pitchFamily="50" charset="0"/>
          <a:ea typeface="Roboto" panose="02000000000000000000" pitchFamily="2" charset="0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fr-FR" sz="1400" kern="1200" dirty="0">
          <a:solidFill>
            <a:schemeClr val="tx2"/>
          </a:solidFill>
          <a:latin typeface="GT Walsheim Regular" panose="02000503020000020003" pitchFamily="50" charset="0"/>
          <a:ea typeface="Roboto" panose="02000000000000000000" pitchFamily="2" charset="0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s.uci.edu/~fielding/pubs/dissertation/fielding_dissertation.pdf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7D6761-CB4E-4F61-9246-6DEF9CCE1B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Noe Display Regular" panose="020A0600090400000002" pitchFamily="18" charset="0"/>
              </a:rPr>
              <a:t>API </a:t>
            </a:r>
            <a:r>
              <a:rPr lang="fr-FR" dirty="0" err="1">
                <a:latin typeface="Noe Display Regular" panose="020A0600090400000002" pitchFamily="18" charset="0"/>
              </a:rPr>
              <a:t>Governance</a:t>
            </a:r>
            <a:endParaRPr lang="fr-FR" dirty="0">
              <a:latin typeface="Noe Display Regular" panose="020A0600090400000002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6E45ACF-4E96-4FD7-A69F-61EADB369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N. LAZRAQ</a:t>
            </a:r>
          </a:p>
        </p:txBody>
      </p:sp>
    </p:spTree>
    <p:extLst>
      <p:ext uri="{BB962C8B-B14F-4D97-AF65-F5344CB8AC3E}">
        <p14:creationId xmlns:p14="http://schemas.microsoft.com/office/powerpoint/2010/main" val="327004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2AA85-0A0E-BC42-A539-A240B76A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Generic</a:t>
            </a:r>
            <a:r>
              <a:rPr lang="fr-FR" dirty="0"/>
              <a:t> </a:t>
            </a:r>
            <a:r>
              <a:rPr lang="fr-FR" dirty="0" err="1"/>
              <a:t>Rules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3152AF-A8CC-D743-95B6-2B3180B4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F5F2BF-21CB-A64A-9BB6-ED25E73F9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1923"/>
            <a:ext cx="4332803" cy="3551418"/>
          </a:xfrm>
        </p:spPr>
        <p:txBody>
          <a:bodyPr>
            <a:normAutofit/>
          </a:bodyPr>
          <a:lstStyle/>
          <a:p>
            <a:r>
              <a:rPr lang="fr-FR" dirty="0" err="1">
                <a:latin typeface="GT Walsheim Regular" panose="02000503020000020003" pitchFamily="2" charset="77"/>
              </a:rPr>
              <a:t>Character</a:t>
            </a:r>
            <a:r>
              <a:rPr lang="fr-FR" dirty="0">
                <a:latin typeface="GT Walsheim Regular" panose="02000503020000020003" pitchFamily="2" charset="77"/>
              </a:rPr>
              <a:t> cases :</a:t>
            </a:r>
          </a:p>
          <a:p>
            <a:pPr lvl="1"/>
            <a:r>
              <a:rPr lang="fr-FR" dirty="0">
                <a:latin typeface="GT Walsheim Regular" panose="02000503020000020003" pitchFamily="2" charset="77"/>
              </a:rPr>
              <a:t>Compound </a:t>
            </a:r>
            <a:r>
              <a:rPr lang="fr-FR" dirty="0" err="1">
                <a:latin typeface="GT Walsheim Regular" panose="02000503020000020003" pitchFamily="2" charset="77"/>
              </a:rPr>
              <a:t>words</a:t>
            </a:r>
            <a:r>
              <a:rPr lang="fr-FR" dirty="0">
                <a:latin typeface="GT Walsheim Regular" panose="02000503020000020003" pitchFamily="2" charset="77"/>
              </a:rPr>
              <a:t> use </a:t>
            </a:r>
            <a:r>
              <a:rPr lang="fr-FR" dirty="0" err="1">
                <a:latin typeface="GT Walsheim Regular" panose="02000503020000020003" pitchFamily="2" charset="77"/>
              </a:rPr>
              <a:t>camel</a:t>
            </a:r>
            <a:r>
              <a:rPr lang="fr-FR" dirty="0">
                <a:latin typeface="GT Walsheim Regular" panose="02000503020000020003" pitchFamily="2" charset="77"/>
              </a:rPr>
              <a:t>-case or </a:t>
            </a:r>
            <a:r>
              <a:rPr lang="fr-FR" dirty="0" err="1">
                <a:latin typeface="GT Walsheim Regular" panose="02000503020000020003" pitchFamily="2" charset="77"/>
              </a:rPr>
              <a:t>underscore</a:t>
            </a:r>
            <a:r>
              <a:rPr lang="fr-FR" dirty="0">
                <a:latin typeface="GT Walsheim Regular" panose="02000503020000020003" pitchFamily="2" charset="77"/>
              </a:rPr>
              <a:t>, not </a:t>
            </a:r>
            <a:r>
              <a:rPr lang="fr-FR" dirty="0" err="1">
                <a:latin typeface="GT Walsheim Regular" panose="02000503020000020003" pitchFamily="2" charset="77"/>
              </a:rPr>
              <a:t>hyphen</a:t>
            </a:r>
            <a:endParaRPr lang="fr-FR" dirty="0">
              <a:latin typeface="GT Walsheim Regular" panose="02000503020000020003" pitchFamily="2" charset="77"/>
            </a:endParaRPr>
          </a:p>
          <a:p>
            <a:pPr lvl="1"/>
            <a:r>
              <a:rPr lang="fr-FR" dirty="0">
                <a:latin typeface="GT Walsheim Regular" panose="02000503020000020003" pitchFamily="2" charset="77"/>
              </a:rPr>
              <a:t>Path </a:t>
            </a:r>
            <a:r>
              <a:rPr lang="fr-FR" dirty="0" err="1">
                <a:latin typeface="GT Walsheim Regular" panose="02000503020000020003" pitchFamily="2" charset="77"/>
              </a:rPr>
              <a:t>elements</a:t>
            </a:r>
            <a:r>
              <a:rPr lang="fr-FR" dirty="0">
                <a:latin typeface="GT Walsheim Regular" panose="02000503020000020003" pitchFamily="2" charset="77"/>
              </a:rPr>
              <a:t> are </a:t>
            </a:r>
            <a:r>
              <a:rPr lang="fr-FR" dirty="0" err="1">
                <a:latin typeface="GT Walsheim Regular" panose="02000503020000020003" pitchFamily="2" charset="77"/>
              </a:rPr>
              <a:t>lowercase</a:t>
            </a:r>
            <a:endParaRPr lang="fr-FR" dirty="0">
              <a:latin typeface="GT Walsheim Regular" panose="02000503020000020003" pitchFamily="2" charset="77"/>
            </a:endParaRPr>
          </a:p>
          <a:p>
            <a:r>
              <a:rPr lang="fr-FR" dirty="0" err="1">
                <a:latin typeface="GT Walsheim Regular" panose="02000503020000020003" pitchFamily="2" charset="77"/>
              </a:rPr>
              <a:t>Language</a:t>
            </a:r>
            <a:r>
              <a:rPr lang="fr-FR" dirty="0">
                <a:latin typeface="GT Walsheim Regular" panose="02000503020000020003" pitchFamily="2" charset="77"/>
              </a:rPr>
              <a:t>: English </a:t>
            </a:r>
            <a:r>
              <a:rPr lang="fr-FR" dirty="0" err="1">
                <a:latin typeface="GT Walsheim Regular" panose="02000503020000020003" pitchFamily="2" charset="77"/>
              </a:rPr>
              <a:t>words</a:t>
            </a:r>
            <a:r>
              <a:rPr lang="fr-FR" dirty="0">
                <a:latin typeface="GT Walsheim Regular" panose="02000503020000020003" pitchFamily="2" charset="77"/>
              </a:rPr>
              <a:t> or </a:t>
            </a:r>
            <a:r>
              <a:rPr lang="fr-FR" dirty="0" err="1">
                <a:latin typeface="GT Walsheim Regular" panose="02000503020000020003" pitchFamily="2" charset="77"/>
              </a:rPr>
              <a:t>acronyms</a:t>
            </a:r>
            <a:endParaRPr lang="fr-FR" dirty="0">
              <a:latin typeface="GT Walsheim Regular" panose="02000503020000020003" pitchFamily="2" charset="77"/>
            </a:endParaRPr>
          </a:p>
          <a:p>
            <a:r>
              <a:rPr lang="fr-FR" dirty="0" err="1">
                <a:latin typeface="GT Walsheim Regular" panose="02000503020000020003" pitchFamily="2" charset="77"/>
              </a:rPr>
              <a:t>Character</a:t>
            </a:r>
            <a:r>
              <a:rPr lang="fr-FR" dirty="0">
                <a:latin typeface="GT Walsheim Regular" panose="02000503020000020003" pitchFamily="2" charset="77"/>
              </a:rPr>
              <a:t> set : UTF-8 </a:t>
            </a:r>
            <a:r>
              <a:rPr lang="fr-FR" dirty="0" err="1">
                <a:latin typeface="GT Walsheim Regular" panose="02000503020000020003" pitchFamily="2" charset="77"/>
              </a:rPr>
              <a:t>encoded</a:t>
            </a:r>
            <a:endParaRPr lang="fr-FR" dirty="0">
              <a:latin typeface="GT Walsheim Regular" panose="02000503020000020003" pitchFamily="2" charset="77"/>
            </a:endParaRPr>
          </a:p>
          <a:p>
            <a:r>
              <a:rPr lang="fr-FR" dirty="0">
                <a:latin typeface="GT Walsheim Regular" panose="02000503020000020003" pitchFamily="2" charset="77"/>
              </a:rPr>
              <a:t>End of Line : Unix-</a:t>
            </a:r>
            <a:r>
              <a:rPr lang="fr-FR" dirty="0" err="1">
                <a:latin typeface="GT Walsheim Regular" panose="02000503020000020003" pitchFamily="2" charset="77"/>
              </a:rPr>
              <a:t>Like</a:t>
            </a:r>
            <a:r>
              <a:rPr lang="fr-FR" dirty="0">
                <a:latin typeface="GT Walsheim Regular" panose="02000503020000020003" pitchFamily="2" charset="77"/>
              </a:rPr>
              <a:t> (LF)</a:t>
            </a:r>
          </a:p>
          <a:p>
            <a:r>
              <a:rPr lang="fr-FR" dirty="0">
                <a:latin typeface="GT Walsheim Regular" panose="02000503020000020003" pitchFamily="2" charset="77"/>
              </a:rPr>
              <a:t>Atomic information : One </a:t>
            </a:r>
            <a:r>
              <a:rPr lang="fr-FR" dirty="0" err="1">
                <a:latin typeface="GT Walsheim Regular" panose="02000503020000020003" pitchFamily="2" charset="77"/>
              </a:rPr>
              <a:t>piece</a:t>
            </a:r>
            <a:r>
              <a:rPr lang="fr-FR" dirty="0">
                <a:latin typeface="GT Walsheim Regular" panose="02000503020000020003" pitchFamily="2" charset="77"/>
              </a:rPr>
              <a:t> of information by </a:t>
            </a:r>
            <a:r>
              <a:rPr lang="fr-FR" dirty="0" err="1">
                <a:latin typeface="GT Walsheim Regular" panose="02000503020000020003" pitchFamily="2" charset="77"/>
              </a:rPr>
              <a:t>element</a:t>
            </a:r>
            <a:endParaRPr lang="fr-FR" dirty="0">
              <a:latin typeface="GT Walsheim Regular" panose="02000503020000020003" pitchFamily="2" charset="77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D9576F-6A99-3F49-9ADF-B841935DA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258888" algn="l"/>
            <a:r>
              <a:rPr lang="en-US" dirty="0"/>
              <a:t>© 2020 - Confidential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2748D375-F105-4C4E-A5BA-F3C098C87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809569"/>
              </p:ext>
            </p:extLst>
          </p:nvPr>
        </p:nvGraphicFramePr>
        <p:xfrm>
          <a:off x="4790003" y="141697"/>
          <a:ext cx="4164122" cy="4622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409617">
                  <a:extLst>
                    <a:ext uri="{9D8B030D-6E8A-4147-A177-3AD203B41FA5}">
                      <a16:colId xmlns:a16="http://schemas.microsoft.com/office/drawing/2014/main" val="2027490760"/>
                    </a:ext>
                  </a:extLst>
                </a:gridCol>
                <a:gridCol w="754505">
                  <a:extLst>
                    <a:ext uri="{9D8B030D-6E8A-4147-A177-3AD203B41FA5}">
                      <a16:colId xmlns:a16="http://schemas.microsoft.com/office/drawing/2014/main" val="2511464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200" dirty="0" err="1">
                          <a:latin typeface="GT Walsheim Regular" panose="02000503020000020003" pitchFamily="2" charset="77"/>
                        </a:rPr>
                        <a:t>Request</a:t>
                      </a:r>
                      <a:endParaRPr lang="fr-FR" sz="1200" dirty="0">
                        <a:latin typeface="GT Walsheim Regular" panose="02000503020000020003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GT Walsheim Regular" panose="02000503020000020003" pitchFamily="2" charset="77"/>
                        </a:rPr>
                        <a:t>R or W?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389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GT Walsheim Regular" panose="02000503020000020003" pitchFamily="2" charset="77"/>
                        </a:rPr>
                        <a:t>GET api/v1/</a:t>
                      </a:r>
                      <a:r>
                        <a:rPr lang="fr-FR" sz="1200" dirty="0" err="1">
                          <a:latin typeface="GT Walsheim Regular" panose="02000503020000020003" pitchFamily="2" charset="77"/>
                        </a:rPr>
                        <a:t>Users</a:t>
                      </a:r>
                      <a:endParaRPr lang="fr-FR" sz="1200" dirty="0">
                        <a:latin typeface="GT Walsheim Regular" panose="02000503020000020003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>
                          <a:solidFill>
                            <a:srgbClr val="C00000"/>
                          </a:solidFill>
                          <a:latin typeface="GT Walsheim Regular" panose="02000503020000020003" pitchFamily="2" charset="77"/>
                        </a:rPr>
                        <a:t>Wrong</a:t>
                      </a:r>
                      <a:endParaRPr lang="fr-FR" sz="1200" dirty="0">
                        <a:solidFill>
                          <a:srgbClr val="C00000"/>
                        </a:solidFill>
                        <a:latin typeface="GT Walsheim Regular" panose="02000503020000020003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200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GT Walsheim Regular" panose="02000503020000020003" pitchFamily="2" charset="77"/>
                        </a:rPr>
                        <a:t>GET api/v1/</a:t>
                      </a:r>
                      <a:r>
                        <a:rPr lang="fr-FR" sz="1200" dirty="0" err="1">
                          <a:latin typeface="GT Walsheim Regular" panose="02000503020000020003" pitchFamily="2" charset="77"/>
                        </a:rPr>
                        <a:t>users?Firstname</a:t>
                      </a:r>
                      <a:r>
                        <a:rPr lang="fr-FR" sz="1200" dirty="0">
                          <a:latin typeface="GT Walsheim Regular" panose="02000503020000020003" pitchFamily="2" charset="77"/>
                        </a:rPr>
                        <a:t>=Bob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>
                          <a:solidFill>
                            <a:srgbClr val="C00000"/>
                          </a:solidFill>
                          <a:latin typeface="GT Walsheim Regular" panose="02000503020000020003" pitchFamily="2" charset="77"/>
                        </a:rPr>
                        <a:t>Wrong</a:t>
                      </a:r>
                      <a:endParaRPr lang="fr-FR" sz="1200" dirty="0">
                        <a:solidFill>
                          <a:srgbClr val="C00000"/>
                        </a:solidFill>
                        <a:latin typeface="GT Walsheim Regular" panose="02000503020000020003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56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GT Walsheim Regular" panose="02000503020000020003" pitchFamily="2" charset="77"/>
                        </a:rPr>
                        <a:t>GET api/v1/</a:t>
                      </a:r>
                      <a:r>
                        <a:rPr lang="fr-FR" sz="1200" dirty="0" err="1">
                          <a:latin typeface="GT Walsheim Regular" panose="02000503020000020003" pitchFamily="2" charset="77"/>
                        </a:rPr>
                        <a:t>users?First-name</a:t>
                      </a:r>
                      <a:r>
                        <a:rPr lang="fr-FR" sz="1200" dirty="0">
                          <a:latin typeface="GT Walsheim Regular" panose="02000503020000020003" pitchFamily="2" charset="77"/>
                        </a:rPr>
                        <a:t>=Bob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>
                          <a:solidFill>
                            <a:srgbClr val="C00000"/>
                          </a:solidFill>
                          <a:latin typeface="GT Walsheim Regular" panose="02000503020000020003" pitchFamily="2" charset="77"/>
                        </a:rPr>
                        <a:t>Wrong</a:t>
                      </a:r>
                      <a:endParaRPr lang="fr-FR" sz="1200" dirty="0">
                        <a:solidFill>
                          <a:srgbClr val="C00000"/>
                        </a:solidFill>
                        <a:latin typeface="GT Walsheim Regular" panose="02000503020000020003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494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GT Walsheim Regular" panose="02000503020000020003" pitchFamily="2" charset="77"/>
                        </a:rPr>
                        <a:t>GET api/v1/</a:t>
                      </a:r>
                      <a:r>
                        <a:rPr lang="fr-FR" sz="1200" dirty="0" err="1">
                          <a:latin typeface="GT Walsheim Regular" panose="02000503020000020003" pitchFamily="2" charset="77"/>
                        </a:rPr>
                        <a:t>users?firstName</a:t>
                      </a:r>
                      <a:r>
                        <a:rPr lang="fr-FR" sz="1200" dirty="0">
                          <a:latin typeface="GT Walsheim Regular" panose="02000503020000020003" pitchFamily="2" charset="77"/>
                        </a:rPr>
                        <a:t>=Bob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B050"/>
                          </a:solidFill>
                          <a:latin typeface="GT Walsheim Regular" panose="02000503020000020003" pitchFamily="2" charset="77"/>
                        </a:rPr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61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GT Walsheim Regular" panose="02000503020000020003" pitchFamily="2" charset="77"/>
                        </a:rPr>
                        <a:t>GET api/v1/</a:t>
                      </a:r>
                      <a:r>
                        <a:rPr lang="fr-FR" sz="1200" dirty="0" err="1">
                          <a:latin typeface="GT Walsheim Regular" panose="02000503020000020003" pitchFamily="2" charset="77"/>
                        </a:rPr>
                        <a:t>users?first_name</a:t>
                      </a:r>
                      <a:r>
                        <a:rPr lang="fr-FR" sz="1200" dirty="0">
                          <a:latin typeface="GT Walsheim Regular" panose="02000503020000020003" pitchFamily="2" charset="77"/>
                        </a:rPr>
                        <a:t>=Bob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B050"/>
                          </a:solidFill>
                          <a:latin typeface="GT Walsheim Regular" panose="02000503020000020003" pitchFamily="2" charset="77"/>
                        </a:rPr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643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GT Walsheim Regular" panose="02000503020000020003" pitchFamily="2" charset="77"/>
                        </a:rPr>
                        <a:t>GET api/v1/</a:t>
                      </a:r>
                      <a:r>
                        <a:rPr lang="fr-FR" sz="1200" dirty="0" err="1">
                          <a:latin typeface="GT Walsheim Regular" panose="02000503020000020003" pitchFamily="2" charset="77"/>
                        </a:rPr>
                        <a:t>users?nom</a:t>
                      </a:r>
                      <a:r>
                        <a:rPr lang="fr-FR" sz="1200" dirty="0">
                          <a:latin typeface="GT Walsheim Regular" panose="02000503020000020003" pitchFamily="2" charset="77"/>
                        </a:rPr>
                        <a:t>=Bob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>
                          <a:solidFill>
                            <a:srgbClr val="C00000"/>
                          </a:solidFill>
                          <a:latin typeface="GT Walsheim Regular" panose="02000503020000020003" pitchFamily="2" charset="77"/>
                        </a:rPr>
                        <a:t>Wrong</a:t>
                      </a:r>
                      <a:endParaRPr lang="fr-FR" sz="1200" dirty="0">
                        <a:solidFill>
                          <a:srgbClr val="C00000"/>
                        </a:solidFill>
                        <a:latin typeface="GT Walsheim Regular" panose="02000503020000020003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548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GT Walsheim Regular" panose="02000503020000020003" pitchFamily="2" charset="77"/>
                        </a:rPr>
                        <a:t>GET api/v1/</a:t>
                      </a:r>
                      <a:r>
                        <a:rPr lang="fr-FR" sz="1200" dirty="0" err="1">
                          <a:latin typeface="GT Walsheim Regular" panose="02000503020000020003" pitchFamily="2" charset="77"/>
                        </a:rPr>
                        <a:t>users?name</a:t>
                      </a:r>
                      <a:r>
                        <a:rPr lang="fr-FR" sz="1200" dirty="0">
                          <a:latin typeface="GT Walsheim Regular" panose="02000503020000020003" pitchFamily="2" charset="77"/>
                        </a:rPr>
                        <a:t>=Bob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B050"/>
                          </a:solidFill>
                          <a:latin typeface="GT Walsheim Regular" panose="02000503020000020003" pitchFamily="2" charset="77"/>
                        </a:rPr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77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GT Walsheim Regular" panose="02000503020000020003" pitchFamily="2" charset="77"/>
                        </a:rPr>
                        <a:t>GET api/v1/</a:t>
                      </a:r>
                      <a:r>
                        <a:rPr lang="fr-FR" sz="1200" dirty="0" err="1">
                          <a:latin typeface="GT Walsheim Regular" panose="02000503020000020003" pitchFamily="2" charset="77"/>
                        </a:rPr>
                        <a:t>search?origin</a:t>
                      </a:r>
                      <a:r>
                        <a:rPr lang="fr-FR" sz="1200" dirty="0">
                          <a:latin typeface="GT Walsheim Regular" panose="02000503020000020003" pitchFamily="2" charset="77"/>
                        </a:rPr>
                        <a:t>=</a:t>
                      </a:r>
                      <a:r>
                        <a:rPr lang="fr-FR" sz="1200" dirty="0" err="1">
                          <a:latin typeface="GT Walsheim Regular" panose="02000503020000020003" pitchFamily="2" charset="77"/>
                        </a:rPr>
                        <a:t>Bob.debitMemo</a:t>
                      </a:r>
                      <a:endParaRPr lang="fr-FR" sz="1200" dirty="0">
                        <a:solidFill>
                          <a:srgbClr val="C00000"/>
                        </a:solidFill>
                        <a:latin typeface="GT Walsheim Regular" panose="02000503020000020003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>
                          <a:solidFill>
                            <a:srgbClr val="C00000"/>
                          </a:solidFill>
                          <a:latin typeface="GT Walsheim Regular" panose="02000503020000020003" pitchFamily="2" charset="77"/>
                        </a:rPr>
                        <a:t>Wrong</a:t>
                      </a:r>
                      <a:endParaRPr lang="fr-FR" sz="1200" dirty="0">
                        <a:solidFill>
                          <a:srgbClr val="C00000"/>
                        </a:solidFill>
                        <a:latin typeface="GT Walsheim Regular" panose="02000503020000020003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119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GT Walsheim Regular" panose="02000503020000020003" pitchFamily="2" charset="77"/>
                        </a:rPr>
                        <a:t>GET api/v1/</a:t>
                      </a:r>
                      <a:r>
                        <a:rPr lang="fr-FR" sz="1200" dirty="0" err="1">
                          <a:latin typeface="GT Walsheim Regular" panose="02000503020000020003" pitchFamily="2" charset="77"/>
                        </a:rPr>
                        <a:t>search?Accoun</a:t>
                      </a:r>
                      <a:r>
                        <a:rPr lang="fr-FR" sz="1200" dirty="0">
                          <a:latin typeface="GT Walsheim Regular" panose="02000503020000020003" pitchFamily="2" charset="77"/>
                        </a:rPr>
                        <a:t>=-</a:t>
                      </a:r>
                      <a:r>
                        <a:rPr lang="fr-FR" sz="1200" dirty="0" err="1">
                          <a:latin typeface="GT Walsheim Regular" panose="02000503020000020003" pitchFamily="2" charset="77"/>
                        </a:rPr>
                        <a:t>Bob&amp;subCategory</a:t>
                      </a:r>
                      <a:r>
                        <a:rPr lang="fr-FR" sz="1200" dirty="0">
                          <a:latin typeface="GT Walsheim Regular" panose="02000503020000020003" pitchFamily="2" charset="77"/>
                        </a:rPr>
                        <a:t>=</a:t>
                      </a:r>
                      <a:r>
                        <a:rPr lang="fr-FR" sz="1200" dirty="0" err="1">
                          <a:latin typeface="GT Walsheim Regular" panose="02000503020000020003" pitchFamily="2" charset="77"/>
                        </a:rPr>
                        <a:t>debitMemo</a:t>
                      </a:r>
                      <a:endParaRPr lang="fr-FR" sz="1200" dirty="0">
                        <a:latin typeface="GT Walsheim Regular" panose="02000503020000020003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B050"/>
                          </a:solidFill>
                          <a:latin typeface="GT Walsheim Regular" panose="02000503020000020003" pitchFamily="2" charset="77"/>
                        </a:rPr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565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GT Walsheim Regular" panose="02000503020000020003" pitchFamily="2" charset="77"/>
                        </a:rPr>
                        <a:t>“</a:t>
                      </a:r>
                      <a:r>
                        <a:rPr lang="fr-FR" sz="1200" dirty="0" err="1">
                          <a:latin typeface="GT Walsheim Regular" panose="02000503020000020003" pitchFamily="2" charset="77"/>
                        </a:rPr>
                        <a:t>billRunDates</a:t>
                      </a:r>
                      <a:r>
                        <a:rPr lang="fr-FR" sz="1200" dirty="0">
                          <a:latin typeface="GT Walsheim Regular" panose="02000503020000020003" pitchFamily="2" charset="77"/>
                        </a:rPr>
                        <a:t>“ : “01-01-2020 31-01-2020“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>
                          <a:solidFill>
                            <a:srgbClr val="C00000"/>
                          </a:solidFill>
                          <a:latin typeface="GT Walsheim Regular" panose="02000503020000020003" pitchFamily="2" charset="77"/>
                        </a:rPr>
                        <a:t>Wrong</a:t>
                      </a:r>
                      <a:endParaRPr lang="fr-FR" sz="1200" dirty="0">
                        <a:solidFill>
                          <a:srgbClr val="C00000"/>
                        </a:solidFill>
                        <a:latin typeface="GT Walsheim Regular" panose="02000503020000020003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305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GT Walsheim Regular" panose="02000503020000020003" pitchFamily="2" charset="77"/>
                        </a:rPr>
                        <a:t>“</a:t>
                      </a:r>
                      <a:r>
                        <a:rPr lang="fr-FR" sz="1200" dirty="0" err="1">
                          <a:latin typeface="GT Walsheim Regular" panose="02000503020000020003" pitchFamily="2" charset="77"/>
                        </a:rPr>
                        <a:t>billRunStartDate</a:t>
                      </a:r>
                      <a:r>
                        <a:rPr lang="fr-FR" sz="1200" dirty="0">
                          <a:latin typeface="GT Walsheim Regular" panose="02000503020000020003" pitchFamily="2" charset="77"/>
                        </a:rPr>
                        <a:t>“ : “01-01-2020“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GT Walsheim Regular" panose="02000503020000020003" pitchFamily="2" charset="77"/>
                        </a:rPr>
                        <a:t>“</a:t>
                      </a:r>
                      <a:r>
                        <a:rPr lang="fr-FR" sz="1200" dirty="0" err="1">
                          <a:latin typeface="GT Walsheim Regular" panose="02000503020000020003" pitchFamily="2" charset="77"/>
                        </a:rPr>
                        <a:t>billRunEndDate</a:t>
                      </a:r>
                      <a:r>
                        <a:rPr lang="fr-FR" sz="1200" dirty="0">
                          <a:latin typeface="GT Walsheim Regular" panose="02000503020000020003" pitchFamily="2" charset="77"/>
                        </a:rPr>
                        <a:t>“ : “31-01-2020“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B050"/>
                          </a:solidFill>
                          <a:latin typeface="GT Walsheim Regular" panose="02000503020000020003" pitchFamily="2" charset="77"/>
                        </a:rPr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854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48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2AA85-0A0E-BC42-A539-A240B76A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Noe Display Regular"/>
              </a:rPr>
              <a:t>Versioning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3152AF-A8CC-D743-95B6-2B3180B4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F5F2BF-21CB-A64A-9BB6-ED25E73F9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35" y="1010466"/>
            <a:ext cx="4490085" cy="2931871"/>
          </a:xfrm>
        </p:spPr>
        <p:txBody>
          <a:bodyPr>
            <a:normAutofit fontScale="55000" lnSpcReduction="20000"/>
          </a:bodyPr>
          <a:lstStyle/>
          <a:p>
            <a:r>
              <a:rPr lang="fr-FR" dirty="0">
                <a:latin typeface="GT Walsheim Regular" panose="02000503020000020003" pitchFamily="2" charset="77"/>
              </a:rPr>
              <a:t>Major version identifier in </a:t>
            </a:r>
            <a:r>
              <a:rPr lang="fr-FR" dirty="0" err="1">
                <a:latin typeface="GT Walsheim Regular" panose="02000503020000020003" pitchFamily="2" charset="77"/>
              </a:rPr>
              <a:t>path</a:t>
            </a:r>
            <a:r>
              <a:rPr lang="fr-FR" dirty="0">
                <a:latin typeface="GT Walsheim Regular" panose="02000503020000020003" pitchFamily="2" charset="77"/>
              </a:rPr>
              <a:t> (/</a:t>
            </a:r>
            <a:r>
              <a:rPr lang="fr-FR" dirty="0" err="1">
                <a:latin typeface="GT Walsheim Regular" panose="02000503020000020003" pitchFamily="2" charset="77"/>
              </a:rPr>
              <a:t>vM</a:t>
            </a:r>
            <a:r>
              <a:rPr lang="fr-FR" dirty="0">
                <a:latin typeface="GT Walsheim Regular" panose="02000503020000020003" pitchFamily="2" charset="77"/>
              </a:rPr>
              <a:t> pattern):</a:t>
            </a:r>
          </a:p>
          <a:p>
            <a:pPr marL="0" indent="0">
              <a:buNone/>
            </a:pPr>
            <a:r>
              <a:rPr lang="fr-FR" dirty="0">
                <a:latin typeface="GT Walsheim Regular" panose="02000503020000020003" pitchFamily="2" charset="77"/>
              </a:rPr>
              <a:t>       -     Compound </a:t>
            </a:r>
            <a:r>
              <a:rPr lang="fr-FR" dirty="0" err="1">
                <a:latin typeface="GT Walsheim Regular" panose="02000503020000020003" pitchFamily="2" charset="77"/>
              </a:rPr>
              <a:t>words</a:t>
            </a:r>
            <a:r>
              <a:rPr lang="fr-FR" dirty="0">
                <a:latin typeface="GT Walsheim Regular" panose="02000503020000020003" pitchFamily="2" charset="77"/>
              </a:rPr>
              <a:t> use </a:t>
            </a:r>
            <a:r>
              <a:rPr lang="fr-FR" dirty="0" err="1">
                <a:latin typeface="GT Walsheim Regular" panose="02000503020000020003" pitchFamily="2" charset="77"/>
              </a:rPr>
              <a:t>camel</a:t>
            </a:r>
            <a:r>
              <a:rPr lang="fr-FR" dirty="0">
                <a:latin typeface="GT Walsheim Regular" panose="02000503020000020003" pitchFamily="2" charset="77"/>
              </a:rPr>
              <a:t>-case or </a:t>
            </a:r>
            <a:r>
              <a:rPr lang="fr-FR" dirty="0" err="1">
                <a:latin typeface="GT Walsheim Regular" panose="02000503020000020003" pitchFamily="2" charset="77"/>
              </a:rPr>
              <a:t>underscore</a:t>
            </a:r>
            <a:r>
              <a:rPr lang="fr-FR" dirty="0">
                <a:latin typeface="GT Walsheim Regular" panose="02000503020000020003" pitchFamily="2" charset="77"/>
              </a:rPr>
              <a:t>, not </a:t>
            </a:r>
            <a:r>
              <a:rPr lang="fr-FR" dirty="0" err="1">
                <a:latin typeface="GT Walsheim Regular" panose="02000503020000020003" pitchFamily="2" charset="77"/>
              </a:rPr>
              <a:t>hyphen</a:t>
            </a:r>
            <a:endParaRPr lang="fr-FR" dirty="0">
              <a:latin typeface="GT Walsheim Regular" panose="02000503020000020003" pitchFamily="2" charset="77"/>
            </a:endParaRPr>
          </a:p>
          <a:p>
            <a:pPr marL="0" indent="0">
              <a:buNone/>
            </a:pPr>
            <a:r>
              <a:rPr lang="fr-FR" dirty="0">
                <a:latin typeface="GT Walsheim Regular" panose="02000503020000020003" pitchFamily="2" charset="77"/>
              </a:rPr>
              <a:t>       -     Path </a:t>
            </a:r>
            <a:r>
              <a:rPr lang="fr-FR" dirty="0" err="1">
                <a:latin typeface="GT Walsheim Regular" panose="02000503020000020003" pitchFamily="2" charset="77"/>
              </a:rPr>
              <a:t>elements</a:t>
            </a:r>
            <a:r>
              <a:rPr lang="fr-FR" dirty="0">
                <a:latin typeface="GT Walsheim Regular" panose="02000503020000020003" pitchFamily="2" charset="77"/>
              </a:rPr>
              <a:t> are </a:t>
            </a:r>
            <a:r>
              <a:rPr lang="fr-FR" dirty="0" err="1">
                <a:latin typeface="GT Walsheim Regular" panose="02000503020000020003" pitchFamily="2" charset="77"/>
              </a:rPr>
              <a:t>lowercase</a:t>
            </a:r>
            <a:endParaRPr lang="fr-FR" dirty="0">
              <a:latin typeface="GT Walsheim Regular" panose="02000503020000020003" pitchFamily="2" charset="77"/>
            </a:endParaRPr>
          </a:p>
          <a:p>
            <a:r>
              <a:rPr lang="fr-FR" dirty="0">
                <a:solidFill>
                  <a:srgbClr val="C00000"/>
                </a:solidFill>
                <a:latin typeface="GT Walsheim Regular" panose="02000503020000020003" pitchFamily="2" charset="77"/>
              </a:rPr>
              <a:t>Minor API version </a:t>
            </a:r>
            <a:r>
              <a:rPr lang="fr-FR" dirty="0">
                <a:latin typeface="GT Walsheim Regular" panose="02000503020000020003" pitchFamily="2" charset="77"/>
              </a:rPr>
              <a:t>in case of </a:t>
            </a:r>
            <a:r>
              <a:rPr lang="fr-FR" dirty="0" err="1">
                <a:latin typeface="GT Walsheim Regular" panose="02000503020000020003" pitchFamily="2" charset="77"/>
              </a:rPr>
              <a:t>backwards</a:t>
            </a:r>
            <a:r>
              <a:rPr lang="fr-FR" dirty="0">
                <a:latin typeface="GT Walsheim Regular" panose="02000503020000020003" pitchFamily="2" charset="77"/>
              </a:rPr>
              <a:t> compatibility changes + </a:t>
            </a:r>
            <a:r>
              <a:rPr lang="fr-FR" dirty="0">
                <a:solidFill>
                  <a:srgbClr val="C00000"/>
                </a:solidFill>
                <a:latin typeface="GT Walsheim Regular" panose="02000503020000020003" pitchFamily="2" charset="77"/>
              </a:rPr>
              <a:t>documentation</a:t>
            </a:r>
            <a:r>
              <a:rPr lang="fr-FR" dirty="0">
                <a:latin typeface="GT Walsheim Regular" panose="02000503020000020003" pitchFamily="2" charset="77"/>
              </a:rPr>
              <a:t> update</a:t>
            </a:r>
            <a:br>
              <a:rPr lang="fr-FR" dirty="0">
                <a:latin typeface="GT Walsheim Regular" panose="02000503020000020003" pitchFamily="2" charset="77"/>
              </a:rPr>
            </a:br>
            <a:r>
              <a:rPr lang="fr-FR" dirty="0">
                <a:latin typeface="GT Walsheim Regular" panose="02000503020000020003" pitchFamily="2" charset="77"/>
              </a:rPr>
              <a:t>    -    </a:t>
            </a:r>
            <a:r>
              <a:rPr lang="fr-FR" dirty="0" err="1">
                <a:latin typeface="GT Walsheim Regular" panose="02000503020000020003" pitchFamily="2" charset="77"/>
              </a:rPr>
              <a:t>Changing</a:t>
            </a:r>
            <a:r>
              <a:rPr lang="fr-FR" dirty="0">
                <a:latin typeface="GT Walsheim Regular" panose="02000503020000020003" pitchFamily="2" charset="77"/>
              </a:rPr>
              <a:t> case-</a:t>
            </a:r>
            <a:r>
              <a:rPr lang="fr-FR" dirty="0" err="1">
                <a:latin typeface="GT Walsheim Regular" panose="02000503020000020003" pitchFamily="2" charset="77"/>
              </a:rPr>
              <a:t>sensitivity</a:t>
            </a:r>
            <a:r>
              <a:rPr lang="fr-FR" dirty="0">
                <a:latin typeface="GT Walsheim Regular" panose="02000503020000020003" pitchFamily="2" charset="77"/>
              </a:rPr>
              <a:t> (CDR -&gt; </a:t>
            </a:r>
            <a:r>
              <a:rPr lang="fr-FR" dirty="0" err="1">
                <a:latin typeface="GT Walsheim Regular" panose="02000503020000020003" pitchFamily="2" charset="77"/>
              </a:rPr>
              <a:t>cdr</a:t>
            </a:r>
            <a:r>
              <a:rPr lang="fr-FR" dirty="0">
                <a:latin typeface="GT Walsheim Regular" panose="02000503020000020003" pitchFamily="2" charset="77"/>
              </a:rPr>
              <a:t>)</a:t>
            </a:r>
            <a:br>
              <a:rPr lang="fr-FR" dirty="0">
                <a:latin typeface="GT Walsheim Regular" panose="02000503020000020003" pitchFamily="2" charset="77"/>
              </a:rPr>
            </a:br>
            <a:r>
              <a:rPr lang="fr-FR" dirty="0">
                <a:latin typeface="GT Walsheim Regular" panose="02000503020000020003" pitchFamily="2" charset="77"/>
              </a:rPr>
              <a:t>    -    </a:t>
            </a:r>
            <a:r>
              <a:rPr lang="fr-FR" dirty="0" err="1">
                <a:latin typeface="GT Walsheim Regular" panose="02000503020000020003" pitchFamily="2" charset="77"/>
              </a:rPr>
              <a:t>Repositionning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existing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field</a:t>
            </a:r>
            <a:br>
              <a:rPr lang="fr-FR" dirty="0">
                <a:latin typeface="GT Walsheim Regular" panose="02000503020000020003" pitchFamily="2" charset="77"/>
              </a:rPr>
            </a:br>
            <a:r>
              <a:rPr lang="fr-FR" dirty="0">
                <a:latin typeface="GT Walsheim Regular" panose="02000503020000020003" pitchFamily="2" charset="77"/>
              </a:rPr>
              <a:t>    -    </a:t>
            </a:r>
            <a:r>
              <a:rPr lang="fr-FR" dirty="0" err="1">
                <a:latin typeface="GT Walsheim Regular" panose="02000503020000020003" pitchFamily="2" charset="77"/>
              </a:rPr>
              <a:t>Adding</a:t>
            </a:r>
            <a:r>
              <a:rPr lang="fr-FR" dirty="0">
                <a:latin typeface="GT Walsheim Regular" panose="02000503020000020003" pitchFamily="2" charset="77"/>
              </a:rPr>
              <a:t> new </a:t>
            </a:r>
            <a:r>
              <a:rPr lang="fr-FR" dirty="0" err="1">
                <a:latin typeface="GT Walsheim Regular" panose="02000503020000020003" pitchFamily="2" charset="77"/>
              </a:rPr>
              <a:t>fields</a:t>
            </a:r>
            <a:br>
              <a:rPr lang="fr-FR" dirty="0">
                <a:latin typeface="GT Walsheim Regular" panose="02000503020000020003" pitchFamily="2" charset="77"/>
              </a:rPr>
            </a:br>
            <a:r>
              <a:rPr lang="fr-FR" dirty="0">
                <a:latin typeface="GT Walsheim Regular" panose="02000503020000020003" pitchFamily="2" charset="77"/>
              </a:rPr>
              <a:t>    -    New ressources (</a:t>
            </a:r>
            <a:r>
              <a:rPr lang="fr-FR" dirty="0" err="1">
                <a:latin typeface="GT Walsheim Regular" panose="02000503020000020003" pitchFamily="2" charset="77"/>
              </a:rPr>
              <a:t>URIs</a:t>
            </a:r>
            <a:r>
              <a:rPr lang="fr-FR" dirty="0">
                <a:latin typeface="GT Walsheim Regular" panose="02000503020000020003" pitchFamily="2" charset="77"/>
              </a:rPr>
              <a:t>)</a:t>
            </a:r>
            <a:br>
              <a:rPr lang="fr-FR" dirty="0">
                <a:latin typeface="GT Walsheim Regular" panose="02000503020000020003" pitchFamily="2" charset="77"/>
              </a:rPr>
            </a:br>
            <a:r>
              <a:rPr lang="fr-FR" dirty="0">
                <a:latin typeface="GT Walsheim Regular" panose="02000503020000020003" pitchFamily="2" charset="77"/>
              </a:rPr>
              <a:t>    -    New </a:t>
            </a:r>
            <a:r>
              <a:rPr lang="fr-FR" dirty="0" err="1">
                <a:latin typeface="GT Walsheim Regular" panose="02000503020000020003" pitchFamily="2" charset="77"/>
              </a:rPr>
              <a:t>representation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br>
              <a:rPr lang="fr-FR" dirty="0">
                <a:latin typeface="GT Walsheim Regular" panose="02000503020000020003" pitchFamily="2" charset="77"/>
              </a:rPr>
            </a:br>
            <a:r>
              <a:rPr lang="fr-FR" dirty="0">
                <a:latin typeface="GT Walsheim Regular" panose="02000503020000020003" pitchFamily="2" charset="77"/>
              </a:rPr>
              <a:t>    -    New </a:t>
            </a:r>
            <a:r>
              <a:rPr lang="fr-FR" dirty="0" err="1">
                <a:latin typeface="GT Walsheim Regular" panose="02000503020000020003" pitchFamily="2" charset="77"/>
              </a:rPr>
              <a:t>method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supported</a:t>
            </a:r>
            <a:endParaRPr lang="fr-FR" dirty="0">
              <a:latin typeface="GT Walsheim Regular" panose="02000503020000020003" pitchFamily="2" charset="77"/>
            </a:endParaRPr>
          </a:p>
          <a:p>
            <a:r>
              <a:rPr lang="fr-FR" dirty="0">
                <a:solidFill>
                  <a:srgbClr val="C00000"/>
                </a:solidFill>
                <a:latin typeface="GT Walsheim Regular" panose="02000503020000020003" pitchFamily="2" charset="77"/>
              </a:rPr>
              <a:t>Major API version </a:t>
            </a:r>
            <a:r>
              <a:rPr lang="fr-FR" dirty="0">
                <a:latin typeface="GT Walsheim Regular" panose="02000503020000020003" pitchFamily="2" charset="77"/>
              </a:rPr>
              <a:t>in case of non-</a:t>
            </a:r>
            <a:r>
              <a:rPr lang="fr-FR" dirty="0" err="1">
                <a:latin typeface="GT Walsheim Regular" panose="02000503020000020003" pitchFamily="2" charset="77"/>
              </a:rPr>
              <a:t>backward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compatibiliy</a:t>
            </a:r>
            <a:r>
              <a:rPr lang="fr-FR" dirty="0">
                <a:latin typeface="GT Walsheim Regular" panose="02000503020000020003" pitchFamily="2" charset="77"/>
              </a:rPr>
              <a:t> changes + </a:t>
            </a:r>
            <a:r>
              <a:rPr lang="fr-FR" dirty="0">
                <a:solidFill>
                  <a:srgbClr val="C00000"/>
                </a:solidFill>
                <a:latin typeface="GT Walsheim Regular" panose="02000503020000020003" pitchFamily="2" charset="77"/>
              </a:rPr>
              <a:t>documentation</a:t>
            </a:r>
            <a:r>
              <a:rPr lang="fr-FR" dirty="0">
                <a:latin typeface="GT Walsheim Regular" panose="02000503020000020003" pitchFamily="2" charset="77"/>
              </a:rPr>
              <a:t> update + </a:t>
            </a:r>
            <a:r>
              <a:rPr lang="fr-FR" dirty="0" err="1">
                <a:solidFill>
                  <a:srgbClr val="C00000"/>
                </a:solidFill>
                <a:latin typeface="GT Walsheim Regular" panose="02000503020000020003" pitchFamily="2" charset="77"/>
              </a:rPr>
              <a:t>deprecation</a:t>
            </a:r>
            <a:r>
              <a:rPr lang="fr-FR" dirty="0">
                <a:solidFill>
                  <a:srgbClr val="C00000"/>
                </a:solidFill>
                <a:latin typeface="GT Walsheim Regular" panose="02000503020000020003" pitchFamily="2" charset="77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GT Walsheim Regular" panose="02000503020000020003" pitchFamily="2" charset="77"/>
              </a:rPr>
              <a:t>strategy</a:t>
            </a:r>
            <a:r>
              <a:rPr lang="fr-FR" dirty="0">
                <a:solidFill>
                  <a:srgbClr val="C00000"/>
                </a:solidFill>
                <a:latin typeface="GT Walsheim Regular" panose="02000503020000020003" pitchFamily="2" charset="77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GT Walsheim Regular" panose="02000503020000020003" pitchFamily="2" charset="77"/>
              </a:rPr>
              <a:t>definition</a:t>
            </a:r>
            <a:br>
              <a:rPr lang="fr-FR" dirty="0">
                <a:latin typeface="GT Walsheim Regular" panose="02000503020000020003" pitchFamily="2" charset="77"/>
              </a:rPr>
            </a:br>
            <a:r>
              <a:rPr lang="fr-FR" dirty="0">
                <a:latin typeface="GT Walsheim Regular" panose="02000503020000020003" pitchFamily="2" charset="77"/>
              </a:rPr>
              <a:t>   -     </a:t>
            </a:r>
            <a:r>
              <a:rPr lang="fr-FR" dirty="0" err="1">
                <a:latin typeface="GT Walsheim Regular" panose="02000503020000020003" pitchFamily="2" charset="77"/>
              </a:rPr>
              <a:t>Existing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resource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deprecated</a:t>
            </a:r>
            <a:br>
              <a:rPr lang="fr-FR" dirty="0">
                <a:latin typeface="GT Walsheim Regular" panose="02000503020000020003" pitchFamily="2" charset="77"/>
              </a:rPr>
            </a:br>
            <a:r>
              <a:rPr lang="fr-FR" dirty="0">
                <a:latin typeface="GT Walsheim Regular" panose="02000503020000020003" pitchFamily="2" charset="77"/>
              </a:rPr>
              <a:t>   -     </a:t>
            </a:r>
            <a:r>
              <a:rPr lang="fr-FR" dirty="0" err="1">
                <a:latin typeface="GT Walsheim Regular" panose="02000503020000020003" pitchFamily="2" charset="77"/>
              </a:rPr>
              <a:t>Existing</a:t>
            </a:r>
            <a:r>
              <a:rPr lang="fr-FR" dirty="0">
                <a:latin typeface="GT Walsheim Regular" panose="02000503020000020003" pitchFamily="2" charset="77"/>
              </a:rPr>
              <a:t> http </a:t>
            </a:r>
            <a:r>
              <a:rPr lang="fr-FR" dirty="0" err="1">
                <a:latin typeface="GT Walsheim Regular" panose="02000503020000020003" pitchFamily="2" charset="77"/>
              </a:rPr>
              <a:t>method</a:t>
            </a:r>
            <a:r>
              <a:rPr lang="fr-FR" dirty="0">
                <a:latin typeface="GT Walsheim Regular" panose="02000503020000020003" pitchFamily="2" charset="77"/>
              </a:rPr>
              <a:t> not </a:t>
            </a:r>
            <a:r>
              <a:rPr lang="fr-FR" dirty="0" err="1">
                <a:latin typeface="GT Walsheim Regular" panose="02000503020000020003" pitchFamily="2" charset="77"/>
              </a:rPr>
              <a:t>used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anymore</a:t>
            </a:r>
            <a:br>
              <a:rPr lang="fr-FR" dirty="0">
                <a:latin typeface="GT Walsheim Regular" panose="02000503020000020003" pitchFamily="2" charset="77"/>
              </a:rPr>
            </a:br>
            <a:r>
              <a:rPr lang="fr-FR" dirty="0">
                <a:latin typeface="GT Walsheim Regular" panose="02000503020000020003" pitchFamily="2" charset="77"/>
              </a:rPr>
              <a:t>   -     Resource </a:t>
            </a:r>
            <a:r>
              <a:rPr lang="fr-FR" dirty="0" err="1">
                <a:latin typeface="GT Walsheim Regular" panose="02000503020000020003" pitchFamily="2" charset="77"/>
              </a:rPr>
              <a:t>behavior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is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changing</a:t>
            </a:r>
            <a:br>
              <a:rPr lang="fr-FR" dirty="0">
                <a:latin typeface="GT Walsheim Regular" panose="02000503020000020003" pitchFamily="2" charset="77"/>
              </a:rPr>
            </a:br>
            <a:r>
              <a:rPr lang="fr-FR" dirty="0">
                <a:latin typeface="GT Walsheim Regular" panose="02000503020000020003" pitchFamily="2" charset="77"/>
              </a:rPr>
              <a:t>   -     New </a:t>
            </a:r>
            <a:r>
              <a:rPr lang="fr-FR" dirty="0" err="1">
                <a:latin typeface="GT Walsheim Regular" panose="02000503020000020003" pitchFamily="2" charset="77"/>
              </a:rPr>
              <a:t>mandatory</a:t>
            </a:r>
            <a:r>
              <a:rPr lang="fr-FR" dirty="0">
                <a:latin typeface="GT Walsheim Regular" panose="02000503020000020003" pitchFamily="2" charset="77"/>
              </a:rPr>
              <a:t> input </a:t>
            </a:r>
            <a:r>
              <a:rPr lang="fr-FR" dirty="0" err="1">
                <a:latin typeface="GT Walsheim Regular" panose="02000503020000020003" pitchFamily="2" charset="77"/>
              </a:rPr>
              <a:t>parameters</a:t>
            </a:r>
            <a:br>
              <a:rPr lang="fr-FR" dirty="0">
                <a:latin typeface="GT Walsheim Regular" panose="02000503020000020003" pitchFamily="2" charset="77"/>
              </a:rPr>
            </a:br>
            <a:r>
              <a:rPr lang="fr-FR" dirty="0">
                <a:latin typeface="GT Walsheim Regular" panose="02000503020000020003" pitchFamily="2" charset="77"/>
              </a:rPr>
              <a:t>   -     </a:t>
            </a:r>
            <a:r>
              <a:rPr lang="fr-FR" dirty="0" err="1">
                <a:latin typeface="GT Walsheim Regular" panose="02000503020000020003" pitchFamily="2" charset="77"/>
              </a:rPr>
              <a:t>Hierarchical</a:t>
            </a:r>
            <a:r>
              <a:rPr lang="fr-FR" dirty="0">
                <a:latin typeface="GT Walsheim Regular" panose="02000503020000020003" pitchFamily="2" charset="77"/>
              </a:rPr>
              <a:t> of </a:t>
            </a:r>
            <a:r>
              <a:rPr lang="fr-FR" dirty="0" err="1">
                <a:latin typeface="GT Walsheim Regular" panose="02000503020000020003" pitchFamily="2" charset="77"/>
              </a:rPr>
              <a:t>resource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rep</a:t>
            </a:r>
            <a:r>
              <a:rPr lang="fr-FR" dirty="0">
                <a:latin typeface="GT Walsheim Regular" panose="02000503020000020003" pitchFamily="2" charset="77"/>
              </a:rPr>
              <a:t>. not </a:t>
            </a:r>
            <a:r>
              <a:rPr lang="fr-FR" dirty="0" err="1">
                <a:latin typeface="GT Walsheim Regular" panose="02000503020000020003" pitchFamily="2" charset="77"/>
              </a:rPr>
              <a:t>preserved</a:t>
            </a:r>
            <a:endParaRPr lang="fr-FR" dirty="0">
              <a:latin typeface="GT Walsheim Regular" panose="02000503020000020003" pitchFamily="2" charset="77"/>
            </a:endParaRPr>
          </a:p>
          <a:p>
            <a:r>
              <a:rPr lang="fr-FR" dirty="0">
                <a:latin typeface="GT Walsheim Regular" panose="02000503020000020003" pitchFamily="2" charset="77"/>
              </a:rPr>
              <a:t>GET /version </a:t>
            </a:r>
            <a:r>
              <a:rPr lang="fr-FR" dirty="0" err="1">
                <a:latin typeface="GT Walsheim Regular" panose="02000503020000020003" pitchFamily="2" charset="77"/>
              </a:rPr>
              <a:t>should</a:t>
            </a:r>
            <a:r>
              <a:rPr lang="fr-FR" dirty="0">
                <a:latin typeface="GT Walsheim Regular" panose="02000503020000020003" pitchFamily="2" charset="77"/>
              </a:rPr>
              <a:t> return </a:t>
            </a:r>
            <a:r>
              <a:rPr lang="fr-FR" dirty="0">
                <a:solidFill>
                  <a:srgbClr val="C00000"/>
                </a:solidFill>
                <a:latin typeface="GT Walsheim Regular" panose="02000503020000020003" pitchFamily="2" charset="77"/>
              </a:rPr>
              <a:t>information about the version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D9576F-6A99-3F49-9ADF-B841935DA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258888" algn="l"/>
            <a:r>
              <a:rPr lang="en-US" dirty="0"/>
              <a:t>© 2020 - Confidential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16CC4B14-6298-2747-9460-89AF887D0A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7896132"/>
              </p:ext>
            </p:extLst>
          </p:nvPr>
        </p:nvGraphicFramePr>
        <p:xfrm>
          <a:off x="2426970" y="3684260"/>
          <a:ext cx="6096000" cy="1372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D1CBB93C-A09B-7A40-88FF-8041F4350040}"/>
              </a:ext>
            </a:extLst>
          </p:cNvPr>
          <p:cNvSpPr txBox="1"/>
          <p:nvPr/>
        </p:nvSpPr>
        <p:spPr>
          <a:xfrm>
            <a:off x="203835" y="4170134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>
                <a:solidFill>
                  <a:srgbClr val="C00000"/>
                </a:solidFill>
                <a:latin typeface="GT Walsheim Regular" panose="02000503020000020003" pitchFamily="2" charset="77"/>
                <a:ea typeface="Roboto" panose="02000000000000000000" pitchFamily="2" charset="0"/>
                <a:cs typeface="Open Sans"/>
              </a:rPr>
              <a:t>API </a:t>
            </a:r>
            <a:r>
              <a:rPr lang="fr-FR" dirty="0" err="1">
                <a:solidFill>
                  <a:srgbClr val="C00000"/>
                </a:solidFill>
                <a:latin typeface="GT Walsheim Regular" panose="02000503020000020003" pitchFamily="2" charset="77"/>
                <a:ea typeface="Roboto" panose="02000000000000000000" pitchFamily="2" charset="0"/>
                <a:cs typeface="Open Sans"/>
              </a:rPr>
              <a:t>LifeCycle</a:t>
            </a:r>
            <a:r>
              <a:rPr lang="fr-FR" dirty="0">
                <a:solidFill>
                  <a:srgbClr val="C00000"/>
                </a:solidFill>
                <a:latin typeface="GT Walsheim Regular" panose="02000503020000020003" pitchFamily="2" charset="77"/>
                <a:ea typeface="Roboto" panose="02000000000000000000" pitchFamily="2" charset="0"/>
                <a:cs typeface="Open Sans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GT Walsheim Regular" panose="02000503020000020003" pitchFamily="2" charset="77"/>
                <a:ea typeface="Roboto" panose="02000000000000000000" pitchFamily="2" charset="0"/>
                <a:cs typeface="Open Sans"/>
              </a:rPr>
              <a:t>steps</a:t>
            </a:r>
            <a:endParaRPr lang="fr-FR" dirty="0">
              <a:solidFill>
                <a:srgbClr val="C00000"/>
              </a:solidFill>
              <a:latin typeface="GT Walsheim Regular" panose="02000503020000020003" pitchFamily="2" charset="77"/>
              <a:ea typeface="Roboto" panose="02000000000000000000" pitchFamily="2" charset="0"/>
              <a:cs typeface="Open Sans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043D2AA2-D0AB-BB45-B213-F49F482687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219846"/>
              </p:ext>
            </p:extLst>
          </p:nvPr>
        </p:nvGraphicFramePr>
        <p:xfrm>
          <a:off x="4693920" y="88491"/>
          <a:ext cx="4246245" cy="1862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720">
                  <a:extLst>
                    <a:ext uri="{9D8B030D-6E8A-4147-A177-3AD203B41FA5}">
                      <a16:colId xmlns:a16="http://schemas.microsoft.com/office/drawing/2014/main" val="3546564041"/>
                    </a:ext>
                  </a:extLst>
                </a:gridCol>
                <a:gridCol w="696820">
                  <a:extLst>
                    <a:ext uri="{9D8B030D-6E8A-4147-A177-3AD203B41FA5}">
                      <a16:colId xmlns:a16="http://schemas.microsoft.com/office/drawing/2014/main" val="1972924943"/>
                    </a:ext>
                  </a:extLst>
                </a:gridCol>
                <a:gridCol w="2551705">
                  <a:extLst>
                    <a:ext uri="{9D8B030D-6E8A-4147-A177-3AD203B41FA5}">
                      <a16:colId xmlns:a16="http://schemas.microsoft.com/office/drawing/2014/main" val="1368501934"/>
                    </a:ext>
                  </a:extLst>
                </a:gridCol>
              </a:tblGrid>
              <a:tr h="307749">
                <a:tc>
                  <a:txBody>
                    <a:bodyPr/>
                    <a:lstStyle/>
                    <a:p>
                      <a:r>
                        <a:rPr lang="fr-FR" sz="1000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Comments</a:t>
                      </a:r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225801"/>
                  </a:ext>
                </a:extLst>
              </a:tr>
              <a:tr h="385000">
                <a:tc>
                  <a:txBody>
                    <a:bodyPr/>
                    <a:lstStyle/>
                    <a:p>
                      <a:r>
                        <a:rPr lang="fr-FR" sz="1000" dirty="0" err="1"/>
                        <a:t>Version.major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Major AP Version (must </a:t>
                      </a:r>
                      <a:r>
                        <a:rPr lang="fr-FR" sz="1000" dirty="0" err="1"/>
                        <a:t>be</a:t>
                      </a:r>
                      <a:r>
                        <a:rPr lang="fr-FR" sz="1000" dirty="0"/>
                        <a:t> the </a:t>
                      </a:r>
                      <a:r>
                        <a:rPr lang="fr-FR" sz="1000" dirty="0" err="1"/>
                        <a:t>same</a:t>
                      </a:r>
                      <a:r>
                        <a:rPr lang="fr-FR" sz="1000" dirty="0"/>
                        <a:t> as the one in the </a:t>
                      </a:r>
                      <a:r>
                        <a:rPr lang="fr-FR" sz="1000" dirty="0" err="1"/>
                        <a:t>path</a:t>
                      </a:r>
                      <a:r>
                        <a:rPr lang="fr-FR" sz="1000" dirty="0"/>
                        <a:t> /vx)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605756"/>
                  </a:ext>
                </a:extLst>
              </a:tr>
              <a:tr h="278199">
                <a:tc>
                  <a:txBody>
                    <a:bodyPr/>
                    <a:lstStyle/>
                    <a:p>
                      <a:r>
                        <a:rPr lang="fr-FR" sz="1000" dirty="0" err="1"/>
                        <a:t>Version.minor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Minor API Version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298736"/>
                  </a:ext>
                </a:extLst>
              </a:tr>
              <a:tr h="293396">
                <a:tc>
                  <a:txBody>
                    <a:bodyPr/>
                    <a:lstStyle/>
                    <a:p>
                      <a:r>
                        <a:rPr lang="fr-FR" sz="1000" dirty="0" err="1"/>
                        <a:t>Version.patch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(</a:t>
                      </a:r>
                      <a:r>
                        <a:rPr lang="fr-FR" sz="1000" dirty="0" err="1"/>
                        <a:t>optional</a:t>
                      </a:r>
                      <a:r>
                        <a:rPr lang="fr-FR" sz="1000" dirty="0"/>
                        <a:t>) Patch API Version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176823"/>
                  </a:ext>
                </a:extLst>
              </a:tr>
              <a:tr h="250460">
                <a:tc>
                  <a:txBody>
                    <a:bodyPr/>
                    <a:lstStyle/>
                    <a:p>
                      <a:r>
                        <a:rPr lang="fr-FR" sz="1000" dirty="0" err="1"/>
                        <a:t>deprecated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err="1"/>
                        <a:t>Boolean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True</a:t>
                      </a:r>
                      <a:r>
                        <a:rPr lang="fr-FR" sz="1000" dirty="0"/>
                        <a:t> if the API version (</a:t>
                      </a:r>
                      <a:r>
                        <a:rPr lang="fr-FR" sz="1000" dirty="0" err="1"/>
                        <a:t>vX</a:t>
                      </a:r>
                      <a:r>
                        <a:rPr lang="fr-FR" sz="1000" dirty="0"/>
                        <a:t>) </a:t>
                      </a:r>
                      <a:r>
                        <a:rPr lang="fr-FR" sz="1000" dirty="0" err="1"/>
                        <a:t>is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deprecated</a:t>
                      </a:r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229734"/>
                  </a:ext>
                </a:extLst>
              </a:tr>
              <a:tr h="335185">
                <a:tc>
                  <a:txBody>
                    <a:bodyPr/>
                    <a:lstStyle/>
                    <a:p>
                      <a:r>
                        <a:rPr lang="fr-FR" sz="1000" dirty="0" err="1"/>
                        <a:t>retirementDate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Retirement date (ISO 8601 format)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150643"/>
                  </a:ext>
                </a:extLst>
              </a:tr>
            </a:tbl>
          </a:graphicData>
        </a:graphic>
      </p:graphicFrame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780B96C-0F72-0149-AE56-2C4644E20F78}"/>
              </a:ext>
            </a:extLst>
          </p:cNvPr>
          <p:cNvCxnSpPr/>
          <p:nvPr/>
        </p:nvCxnSpPr>
        <p:spPr>
          <a:xfrm flipV="1">
            <a:off x="3962400" y="2004060"/>
            <a:ext cx="731520" cy="1664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948A53E-1142-BE44-8DF4-548024F41119}"/>
              </a:ext>
            </a:extLst>
          </p:cNvPr>
          <p:cNvSpPr/>
          <p:nvPr/>
        </p:nvSpPr>
        <p:spPr>
          <a:xfrm>
            <a:off x="5692140" y="2277903"/>
            <a:ext cx="2331720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HTTP/1.1 200 OK </a:t>
            </a:r>
            <a:endParaRPr lang="fr-FR" sz="800" dirty="0">
              <a:solidFill>
                <a:srgbClr val="C00000"/>
              </a:solidFill>
            </a:endParaRPr>
          </a:p>
          <a:p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{</a:t>
            </a:r>
            <a:b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</a:br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   "version": { </a:t>
            </a:r>
            <a:endParaRPr lang="fr-FR" sz="800" dirty="0">
              <a:solidFill>
                <a:srgbClr val="C00000"/>
              </a:solidFill>
            </a:endParaRPr>
          </a:p>
          <a:p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         "major": "1", </a:t>
            </a:r>
            <a:b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</a:br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         "minor": "5", </a:t>
            </a:r>
            <a:b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</a:br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         "patch": "8" </a:t>
            </a:r>
            <a:endParaRPr lang="fr-FR" sz="800" dirty="0">
              <a:solidFill>
                <a:srgbClr val="C00000"/>
              </a:solidFill>
            </a:endParaRPr>
          </a:p>
          <a:p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    },</a:t>
            </a:r>
            <a:b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</a:br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   "</a:t>
            </a:r>
            <a:r>
              <a:rPr lang="fr-FR" sz="800" dirty="0" err="1">
                <a:solidFill>
                  <a:srgbClr val="C00000"/>
                </a:solidFill>
                <a:latin typeface="CourierNewPSMT" panose="02070309020205020404" pitchFamily="49" charset="0"/>
              </a:rPr>
              <a:t>deprecated</a:t>
            </a:r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": </a:t>
            </a:r>
            <a:r>
              <a:rPr lang="fr-FR" sz="800" dirty="0" err="1">
                <a:solidFill>
                  <a:srgbClr val="C00000"/>
                </a:solidFill>
                <a:latin typeface="CourierNewPSMT" panose="02070309020205020404" pitchFamily="49" charset="0"/>
              </a:rPr>
              <a:t>true</a:t>
            </a:r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, </a:t>
            </a:r>
            <a:b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</a:br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   "</a:t>
            </a:r>
            <a:r>
              <a:rPr lang="fr-FR" sz="800" dirty="0" err="1">
                <a:solidFill>
                  <a:srgbClr val="C00000"/>
                </a:solidFill>
                <a:latin typeface="CourierNewPSMT" panose="02070309020205020404" pitchFamily="49" charset="0"/>
              </a:rPr>
              <a:t>retirementDate</a:t>
            </a:r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": "2016-01-31" </a:t>
            </a:r>
            <a:endParaRPr lang="fr-FR" sz="800" dirty="0">
              <a:solidFill>
                <a:srgbClr val="C00000"/>
              </a:solidFill>
            </a:endParaRPr>
          </a:p>
          <a:p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} </a:t>
            </a:r>
            <a:endParaRPr lang="fr-FR" sz="800" dirty="0">
              <a:solidFill>
                <a:srgbClr val="C00000"/>
              </a:solidFill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0B125EA-A91D-434F-8608-F50C2E8031E8}"/>
              </a:ext>
            </a:extLst>
          </p:cNvPr>
          <p:cNvCxnSpPr>
            <a:cxnSpLocks/>
          </p:cNvCxnSpPr>
          <p:nvPr/>
        </p:nvCxnSpPr>
        <p:spPr>
          <a:xfrm flipV="1">
            <a:off x="3962400" y="2541270"/>
            <a:ext cx="1729740" cy="1127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05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2AA85-0A0E-BC42-A539-A240B76A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Request</a:t>
            </a:r>
            <a:r>
              <a:rPr lang="fr-FR" dirty="0"/>
              <a:t> Format 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3152AF-A8CC-D743-95B6-2B3180B4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F5F2BF-21CB-A64A-9BB6-ED25E73F9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1923"/>
            <a:ext cx="4332803" cy="3551418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D9576F-6A99-3F49-9ADF-B841935DA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258888" algn="l"/>
            <a:r>
              <a:rPr lang="en-US" dirty="0"/>
              <a:t>© 2020 - Confidential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2748D375-F105-4C4E-A5BA-F3C098C87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090414"/>
              </p:ext>
            </p:extLst>
          </p:nvPr>
        </p:nvGraphicFramePr>
        <p:xfrm>
          <a:off x="4620697" y="38100"/>
          <a:ext cx="4332803" cy="49072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47734">
                  <a:extLst>
                    <a:ext uri="{9D8B030D-6E8A-4147-A177-3AD203B41FA5}">
                      <a16:colId xmlns:a16="http://schemas.microsoft.com/office/drawing/2014/main" val="2027490760"/>
                    </a:ext>
                  </a:extLst>
                </a:gridCol>
                <a:gridCol w="785069">
                  <a:extLst>
                    <a:ext uri="{9D8B030D-6E8A-4147-A177-3AD203B41FA5}">
                      <a16:colId xmlns:a16="http://schemas.microsoft.com/office/drawing/2014/main" val="2511464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200" dirty="0" err="1"/>
                        <a:t>Request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R or W?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389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GET api/v1/</a:t>
                      </a:r>
                      <a:r>
                        <a:rPr lang="fr-FR" sz="1200" dirty="0" err="1"/>
                        <a:t>service_status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dirty="0" err="1">
                          <a:solidFill>
                            <a:srgbClr val="C00000"/>
                          </a:solidFill>
                          <a:latin typeface="GT Walsheim Regular" panose="02000503020000020003" pitchFamily="2" charset="77"/>
                          <a:ea typeface="+mn-ea"/>
                          <a:cs typeface="+mn-cs"/>
                        </a:rPr>
                        <a:t>Wrong</a:t>
                      </a:r>
                      <a:endParaRPr lang="fr-FR" sz="1200" kern="1200" dirty="0">
                        <a:solidFill>
                          <a:srgbClr val="C00000"/>
                        </a:solidFill>
                        <a:latin typeface="GT Walsheim Regular" panose="02000503020000020003" pitchFamily="2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200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GET api/v1/service/</a:t>
                      </a:r>
                      <a:r>
                        <a:rPr lang="fr-FR" sz="1200" dirty="0" err="1"/>
                        <a:t>status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dirty="0">
                          <a:solidFill>
                            <a:srgbClr val="00B050"/>
                          </a:solidFill>
                          <a:latin typeface="GT Walsheim Regular" panose="02000503020000020003" pitchFamily="2" charset="77"/>
                          <a:ea typeface="+mn-ea"/>
                          <a:cs typeface="+mn-cs"/>
                        </a:rPr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56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GET api/v1/</a:t>
                      </a:r>
                      <a:r>
                        <a:rPr lang="fr-FR" sz="1200" dirty="0" err="1"/>
                        <a:t>customers.json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dirty="0" err="1">
                          <a:solidFill>
                            <a:srgbClr val="C00000"/>
                          </a:solidFill>
                          <a:latin typeface="GT Walsheim Regular" panose="02000503020000020003" pitchFamily="2" charset="77"/>
                          <a:ea typeface="+mn-ea"/>
                          <a:cs typeface="+mn-cs"/>
                        </a:rPr>
                        <a:t>Wrong</a:t>
                      </a:r>
                      <a:endParaRPr lang="fr-FR" sz="1200" kern="1200" dirty="0">
                        <a:solidFill>
                          <a:srgbClr val="C00000"/>
                        </a:solidFill>
                        <a:latin typeface="GT Walsheim Regular" panose="02000503020000020003" pitchFamily="2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494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GET api/v1/</a:t>
                      </a:r>
                      <a:r>
                        <a:rPr lang="fr-FR" sz="1200" dirty="0" err="1"/>
                        <a:t>customers</a:t>
                      </a:r>
                      <a:r>
                        <a:rPr lang="fr-FR" sz="1200" dirty="0"/>
                        <a:t>/24234.json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dirty="0" err="1">
                          <a:solidFill>
                            <a:srgbClr val="C00000"/>
                          </a:solidFill>
                          <a:latin typeface="GT Walsheim Regular" panose="02000503020000020003" pitchFamily="2" charset="77"/>
                          <a:ea typeface="+mn-ea"/>
                          <a:cs typeface="+mn-cs"/>
                        </a:rPr>
                        <a:t>Wrong</a:t>
                      </a:r>
                      <a:endParaRPr lang="fr-FR" sz="1200" kern="1200" dirty="0">
                        <a:solidFill>
                          <a:srgbClr val="C00000"/>
                        </a:solidFill>
                        <a:latin typeface="GT Walsheim Regular" panose="02000503020000020003" pitchFamily="2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61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GET api/v1/</a:t>
                      </a:r>
                      <a:r>
                        <a:rPr lang="fr-FR" sz="1200" dirty="0" err="1"/>
                        <a:t>customers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with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Accept</a:t>
                      </a:r>
                      <a:r>
                        <a:rPr lang="fr-FR" sz="1200" dirty="0"/>
                        <a:t> Header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dirty="0">
                          <a:solidFill>
                            <a:srgbClr val="00B050"/>
                          </a:solidFill>
                          <a:latin typeface="GT Walsheim Regular" panose="02000503020000020003" pitchFamily="2" charset="77"/>
                          <a:ea typeface="+mn-ea"/>
                          <a:cs typeface="+mn-cs"/>
                        </a:rPr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643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POST api/v1/</a:t>
                      </a:r>
                      <a:r>
                        <a:rPr lang="fr-FR" sz="1200" dirty="0" err="1"/>
                        <a:t>customers</a:t>
                      </a:r>
                      <a:r>
                        <a:rPr lang="fr-FR" sz="1200" dirty="0"/>
                        <a:t>/1234 + (body)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dirty="0" err="1">
                          <a:solidFill>
                            <a:srgbClr val="C00000"/>
                          </a:solidFill>
                          <a:latin typeface="GT Walsheim Regular" panose="02000503020000020003" pitchFamily="2" charset="77"/>
                          <a:ea typeface="+mn-ea"/>
                          <a:cs typeface="+mn-cs"/>
                        </a:rPr>
                        <a:t>Wrong</a:t>
                      </a:r>
                      <a:endParaRPr lang="fr-FR" sz="1200" kern="1200" dirty="0">
                        <a:solidFill>
                          <a:srgbClr val="C00000"/>
                        </a:solidFill>
                        <a:latin typeface="GT Walsheim Regular" panose="02000503020000020003" pitchFamily="2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548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POST api/v1/</a:t>
                      </a:r>
                      <a:r>
                        <a:rPr lang="fr-FR" sz="1200" dirty="0" err="1"/>
                        <a:t>customers</a:t>
                      </a:r>
                      <a:r>
                        <a:rPr lang="fr-FR" sz="1200" dirty="0"/>
                        <a:t> + (body)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dirty="0">
                          <a:solidFill>
                            <a:srgbClr val="00B050"/>
                          </a:solidFill>
                          <a:latin typeface="GT Walsheim Regular" panose="02000503020000020003" pitchFamily="2" charset="77"/>
                          <a:ea typeface="+mn-ea"/>
                          <a:cs typeface="+mn-cs"/>
                        </a:rPr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77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POST api/v1/</a:t>
                      </a:r>
                      <a:r>
                        <a:rPr lang="fr-FR" sz="1200" dirty="0" err="1"/>
                        <a:t>customers</a:t>
                      </a:r>
                      <a:r>
                        <a:rPr lang="fr-FR" sz="1200" dirty="0"/>
                        <a:t>/1234/</a:t>
                      </a:r>
                      <a:r>
                        <a:rPr lang="fr-FR" sz="1200" dirty="0" err="1"/>
                        <a:t>subscriptions</a:t>
                      </a:r>
                      <a:r>
                        <a:rPr lang="fr-FR" sz="1200" dirty="0"/>
                        <a:t> + (body)</a:t>
                      </a:r>
                      <a:endParaRPr lang="fr-FR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dirty="0">
                          <a:solidFill>
                            <a:srgbClr val="00B050"/>
                          </a:solidFill>
                          <a:latin typeface="GT Walsheim Regular" panose="02000503020000020003" pitchFamily="2" charset="77"/>
                          <a:ea typeface="+mn-ea"/>
                          <a:cs typeface="+mn-cs"/>
                        </a:rPr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119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PUT api/v1/</a:t>
                      </a:r>
                      <a:r>
                        <a:rPr lang="fr-FR" sz="1200" dirty="0" err="1"/>
                        <a:t>customers</a:t>
                      </a:r>
                      <a:r>
                        <a:rPr lang="fr-FR" sz="1200" dirty="0"/>
                        <a:t>/1234 + (body)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dirty="0">
                          <a:solidFill>
                            <a:srgbClr val="00B050"/>
                          </a:solidFill>
                          <a:latin typeface="GT Walsheim Regular" panose="02000503020000020003" pitchFamily="2" charset="77"/>
                          <a:ea typeface="+mn-ea"/>
                          <a:cs typeface="+mn-cs"/>
                        </a:rPr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565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PUT api/v1/</a:t>
                      </a:r>
                      <a:r>
                        <a:rPr lang="fr-FR" sz="1200" dirty="0" err="1"/>
                        <a:t>customers</a:t>
                      </a:r>
                      <a:r>
                        <a:rPr lang="fr-FR" sz="1200" dirty="0"/>
                        <a:t>/1234/</a:t>
                      </a:r>
                      <a:r>
                        <a:rPr lang="fr-FR" sz="1200" dirty="0" err="1"/>
                        <a:t>subscriptions</a:t>
                      </a:r>
                      <a:r>
                        <a:rPr lang="fr-FR" sz="1200" dirty="0"/>
                        <a:t>/3 + (body)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dirty="0" err="1">
                          <a:solidFill>
                            <a:srgbClr val="C00000"/>
                          </a:solidFill>
                          <a:latin typeface="GT Walsheim Regular" panose="02000503020000020003" pitchFamily="2" charset="77"/>
                          <a:ea typeface="+mn-ea"/>
                          <a:cs typeface="+mn-cs"/>
                        </a:rPr>
                        <a:t>Wrong</a:t>
                      </a:r>
                      <a:endParaRPr lang="fr-FR" sz="1200" kern="1200" dirty="0">
                        <a:solidFill>
                          <a:srgbClr val="C00000"/>
                        </a:solidFill>
                        <a:latin typeface="GT Walsheim Regular" panose="02000503020000020003" pitchFamily="2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305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DELETE api/v1/</a:t>
                      </a:r>
                      <a:r>
                        <a:rPr lang="fr-FR" sz="1200" dirty="0" err="1"/>
                        <a:t>customers</a:t>
                      </a:r>
                      <a:r>
                        <a:rPr lang="fr-FR" sz="1200" dirty="0"/>
                        <a:t>?(</a:t>
                      </a:r>
                      <a:r>
                        <a:rPr lang="fr-FR" sz="1200" dirty="0" err="1"/>
                        <a:t>list</a:t>
                      </a:r>
                      <a:r>
                        <a:rPr lang="fr-FR" sz="1200" dirty="0"/>
                        <a:t> of </a:t>
                      </a:r>
                      <a:r>
                        <a:rPr lang="fr-FR" sz="1200" dirty="0" err="1"/>
                        <a:t>search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filter</a:t>
                      </a:r>
                      <a:r>
                        <a:rPr lang="fr-FR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dirty="0">
                          <a:solidFill>
                            <a:srgbClr val="00B050"/>
                          </a:solidFill>
                          <a:latin typeface="GT Walsheim Regular" panose="02000503020000020003" pitchFamily="2" charset="77"/>
                          <a:ea typeface="+mn-ea"/>
                          <a:cs typeface="+mn-cs"/>
                        </a:rPr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854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DELETE api/v1/</a:t>
                      </a:r>
                      <a:r>
                        <a:rPr lang="fr-FR" sz="1200" dirty="0" err="1"/>
                        <a:t>customers</a:t>
                      </a:r>
                      <a:r>
                        <a:rPr lang="fr-FR" sz="1200" dirty="0"/>
                        <a:t>/24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dirty="0">
                          <a:solidFill>
                            <a:srgbClr val="00B050"/>
                          </a:solidFill>
                          <a:latin typeface="GT Walsheim Regular" panose="02000503020000020003" pitchFamily="2" charset="77"/>
                          <a:ea typeface="+mn-ea"/>
                          <a:cs typeface="+mn-cs"/>
                        </a:rPr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578146"/>
                  </a:ext>
                </a:extLst>
              </a:tr>
            </a:tbl>
          </a:graphicData>
        </a:graphic>
      </p:graphicFrame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0C24C3A1-87D3-9F40-9496-3B5C2D673985}"/>
              </a:ext>
            </a:extLst>
          </p:cNvPr>
          <p:cNvSpPr txBox="1">
            <a:spLocks/>
          </p:cNvSpPr>
          <p:nvPr/>
        </p:nvSpPr>
        <p:spPr>
          <a:xfrm>
            <a:off x="21195" y="916229"/>
            <a:ext cx="4332803" cy="355141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defRPr lang="fr-FR" sz="20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28650" indent="-27146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985838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tabLst>
                <a:tab pos="985838" algn="l"/>
              </a:tabLst>
              <a:defRPr lang="fr-FR"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433513" indent="-266700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881188" indent="-17621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Wingdings" charset="2"/>
              <a:buChar char="§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GT Walsheim Regular" panose="02000503020000020003" pitchFamily="2" charset="77"/>
              </a:rPr>
              <a:t>Path segment </a:t>
            </a:r>
            <a:r>
              <a:rPr lang="fr-FR" dirty="0" err="1">
                <a:latin typeface="GT Walsheim Regular" panose="02000503020000020003" pitchFamily="2" charset="77"/>
              </a:rPr>
              <a:t>should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avoid</a:t>
            </a:r>
            <a:r>
              <a:rPr lang="fr-FR" dirty="0">
                <a:latin typeface="GT Walsheim Regular" panose="02000503020000020003" pitchFamily="2" charset="77"/>
              </a:rPr>
              <a:t> compound </a:t>
            </a:r>
            <a:r>
              <a:rPr lang="fr-FR" dirty="0" err="1">
                <a:latin typeface="GT Walsheim Regular" panose="02000503020000020003" pitchFamily="2" charset="77"/>
              </a:rPr>
              <a:t>names</a:t>
            </a:r>
            <a:endParaRPr lang="fr-FR" dirty="0">
              <a:latin typeface="GT Walsheim Regular" panose="02000503020000020003" pitchFamily="2" charset="77"/>
            </a:endParaRPr>
          </a:p>
          <a:p>
            <a:r>
              <a:rPr lang="fr-FR" dirty="0">
                <a:latin typeface="GT Walsheim Regular" panose="02000503020000020003" pitchFamily="2" charset="77"/>
              </a:rPr>
              <a:t>No file extension to </a:t>
            </a:r>
            <a:r>
              <a:rPr lang="fr-FR" dirty="0" err="1">
                <a:latin typeface="GT Walsheim Regular" panose="02000503020000020003" pitchFamily="2" charset="77"/>
              </a:rPr>
              <a:t>path</a:t>
            </a:r>
            <a:r>
              <a:rPr lang="fr-FR" dirty="0">
                <a:latin typeface="GT Walsheim Regular" panose="02000503020000020003" pitchFamily="2" charset="77"/>
              </a:rPr>
              <a:t> segments</a:t>
            </a:r>
          </a:p>
          <a:p>
            <a:r>
              <a:rPr lang="fr-FR" dirty="0">
                <a:latin typeface="GT Walsheim Regular" panose="02000503020000020003" pitchFamily="2" charset="77"/>
              </a:rPr>
              <a:t>Variable </a:t>
            </a:r>
            <a:r>
              <a:rPr lang="fr-FR" dirty="0" err="1">
                <a:latin typeface="GT Walsheim Regular" panose="02000503020000020003" pitchFamily="2" charset="77"/>
              </a:rPr>
              <a:t>path</a:t>
            </a:r>
            <a:r>
              <a:rPr lang="fr-FR" dirty="0">
                <a:latin typeface="GT Walsheim Regular" panose="02000503020000020003" pitchFamily="2" charset="77"/>
              </a:rPr>
              <a:t> segments </a:t>
            </a:r>
            <a:r>
              <a:rPr lang="fr-FR" dirty="0" err="1">
                <a:latin typeface="GT Walsheim Regular" panose="02000503020000020003" pitchFamily="2" charset="77"/>
              </a:rPr>
              <a:t>contain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resource</a:t>
            </a:r>
            <a:r>
              <a:rPr lang="fr-FR" dirty="0">
                <a:latin typeface="GT Walsheim Regular" panose="02000503020000020003" pitchFamily="2" charset="77"/>
              </a:rPr>
              <a:t> identifier </a:t>
            </a:r>
            <a:r>
              <a:rPr lang="fr-FR" dirty="0" err="1">
                <a:latin typeface="GT Walsheim Regular" panose="02000503020000020003" pitchFamily="2" charset="77"/>
              </a:rPr>
              <a:t>only</a:t>
            </a:r>
            <a:endParaRPr lang="fr-FR" dirty="0">
              <a:latin typeface="GT Walsheim Regular" panose="02000503020000020003" pitchFamily="2" charset="77"/>
            </a:endParaRPr>
          </a:p>
          <a:p>
            <a:r>
              <a:rPr lang="fr-FR" dirty="0">
                <a:latin typeface="GT Walsheim Regular" panose="02000503020000020003" pitchFamily="2" charset="77"/>
              </a:rPr>
              <a:t>GET must </a:t>
            </a:r>
            <a:r>
              <a:rPr lang="fr-FR" dirty="0" err="1">
                <a:latin typeface="GT Walsheim Regular" panose="02000503020000020003" pitchFamily="2" charset="77"/>
              </a:rPr>
              <a:t>be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used</a:t>
            </a:r>
            <a:r>
              <a:rPr lang="fr-FR" dirty="0">
                <a:latin typeface="GT Walsheim Regular" panose="02000503020000020003" pitchFamily="2" charset="77"/>
              </a:rPr>
              <a:t> for data </a:t>
            </a:r>
            <a:r>
              <a:rPr lang="fr-FR" dirty="0" err="1">
                <a:latin typeface="GT Walsheim Regular" panose="02000503020000020003" pitchFamily="2" charset="77"/>
              </a:rPr>
              <a:t>retrieval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only</a:t>
            </a:r>
            <a:endParaRPr lang="fr-FR" dirty="0">
              <a:latin typeface="GT Walsheim Regular" panose="02000503020000020003" pitchFamily="2" charset="77"/>
            </a:endParaRPr>
          </a:p>
          <a:p>
            <a:r>
              <a:rPr lang="fr-FR" dirty="0">
                <a:latin typeface="GT Walsheim Regular" panose="02000503020000020003" pitchFamily="2" charset="77"/>
              </a:rPr>
              <a:t>POST must </a:t>
            </a:r>
            <a:r>
              <a:rPr lang="fr-FR" dirty="0" err="1">
                <a:latin typeface="GT Walsheim Regular" panose="02000503020000020003" pitchFamily="2" charset="77"/>
              </a:rPr>
              <a:t>be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used</a:t>
            </a:r>
            <a:r>
              <a:rPr lang="fr-FR" dirty="0">
                <a:latin typeface="GT Walsheim Regular" panose="02000503020000020003" pitchFamily="2" charset="77"/>
              </a:rPr>
              <a:t> for </a:t>
            </a:r>
            <a:r>
              <a:rPr lang="fr-FR" dirty="0" err="1">
                <a:latin typeface="GT Walsheim Regular" panose="02000503020000020003" pitchFamily="2" charset="77"/>
              </a:rPr>
              <a:t>resource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creation</a:t>
            </a:r>
            <a:r>
              <a:rPr lang="fr-FR" dirty="0">
                <a:latin typeface="GT Walsheim Regular" panose="02000503020000020003" pitchFamily="2" charset="77"/>
              </a:rPr>
              <a:t> or </a:t>
            </a:r>
            <a:r>
              <a:rPr lang="fr-FR" dirty="0" err="1">
                <a:latin typeface="GT Walsheim Regular" panose="02000503020000020003" pitchFamily="2" charset="77"/>
              </a:rPr>
              <a:t>any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other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unmanaged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operation</a:t>
            </a:r>
            <a:endParaRPr lang="fr-FR" dirty="0">
              <a:latin typeface="GT Walsheim Regular" panose="02000503020000020003" pitchFamily="2" charset="77"/>
            </a:endParaRPr>
          </a:p>
          <a:p>
            <a:r>
              <a:rPr lang="fr-FR" dirty="0">
                <a:latin typeface="GT Walsheim Regular" panose="02000503020000020003" pitchFamily="2" charset="77"/>
              </a:rPr>
              <a:t>PUT must </a:t>
            </a:r>
            <a:r>
              <a:rPr lang="fr-FR" dirty="0" err="1">
                <a:latin typeface="GT Walsheim Regular" panose="02000503020000020003" pitchFamily="2" charset="77"/>
              </a:rPr>
              <a:t>be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used</a:t>
            </a:r>
            <a:r>
              <a:rPr lang="fr-FR" dirty="0">
                <a:latin typeface="GT Walsheim Regular" panose="02000503020000020003" pitchFamily="2" charset="77"/>
              </a:rPr>
              <a:t> for full update or </a:t>
            </a:r>
            <a:r>
              <a:rPr lang="fr-FR" dirty="0" err="1">
                <a:latin typeface="GT Walsheim Regular" panose="02000503020000020003" pitchFamily="2" charset="77"/>
              </a:rPr>
              <a:t>atomic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resource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creation</a:t>
            </a:r>
            <a:endParaRPr lang="fr-FR" dirty="0">
              <a:latin typeface="GT Walsheim Regular" panose="02000503020000020003" pitchFamily="2" charset="77"/>
            </a:endParaRPr>
          </a:p>
          <a:p>
            <a:r>
              <a:rPr lang="fr-FR" dirty="0">
                <a:solidFill>
                  <a:srgbClr val="FFC000"/>
                </a:solidFill>
                <a:latin typeface="GT Walsheim Regular" panose="02000503020000020003" pitchFamily="2" charset="77"/>
              </a:rPr>
              <a:t>PATCH must </a:t>
            </a:r>
            <a:r>
              <a:rPr lang="fr-FR" dirty="0" err="1">
                <a:solidFill>
                  <a:srgbClr val="FFC000"/>
                </a:solidFill>
                <a:latin typeface="GT Walsheim Regular" panose="02000503020000020003" pitchFamily="2" charset="77"/>
              </a:rPr>
              <a:t>be</a:t>
            </a:r>
            <a:r>
              <a:rPr lang="fr-FR" dirty="0">
                <a:solidFill>
                  <a:srgbClr val="FFC000"/>
                </a:solidFill>
                <a:latin typeface="GT Walsheim Regular" panose="02000503020000020003" pitchFamily="2" charset="77"/>
              </a:rPr>
              <a:t> </a:t>
            </a:r>
            <a:r>
              <a:rPr lang="fr-FR" dirty="0" err="1">
                <a:solidFill>
                  <a:srgbClr val="FFC000"/>
                </a:solidFill>
                <a:latin typeface="GT Walsheim Regular" panose="02000503020000020003" pitchFamily="2" charset="77"/>
              </a:rPr>
              <a:t>used</a:t>
            </a:r>
            <a:r>
              <a:rPr lang="fr-FR" dirty="0">
                <a:solidFill>
                  <a:srgbClr val="FFC000"/>
                </a:solidFill>
                <a:latin typeface="GT Walsheim Regular" panose="02000503020000020003" pitchFamily="2" charset="77"/>
              </a:rPr>
              <a:t> for partial updates</a:t>
            </a:r>
          </a:p>
          <a:p>
            <a:r>
              <a:rPr lang="fr-FR" dirty="0">
                <a:solidFill>
                  <a:srgbClr val="FFC000"/>
                </a:solidFill>
                <a:latin typeface="GT Walsheim Regular" panose="02000503020000020003" pitchFamily="2" charset="77"/>
              </a:rPr>
              <a:t>PATCH </a:t>
            </a:r>
            <a:r>
              <a:rPr lang="fr-FR" dirty="0" err="1">
                <a:solidFill>
                  <a:srgbClr val="FFC000"/>
                </a:solidFill>
                <a:latin typeface="GT Walsheim Regular" panose="02000503020000020003" pitchFamily="2" charset="77"/>
              </a:rPr>
              <a:t>should</a:t>
            </a:r>
            <a:r>
              <a:rPr lang="fr-FR" dirty="0">
                <a:solidFill>
                  <a:srgbClr val="FFC000"/>
                </a:solidFill>
                <a:latin typeface="GT Walsheim Regular" panose="02000503020000020003" pitchFamily="2" charset="77"/>
              </a:rPr>
              <a:t> use </a:t>
            </a:r>
            <a:r>
              <a:rPr lang="fr-FR" dirty="0" err="1">
                <a:solidFill>
                  <a:srgbClr val="FFC000"/>
                </a:solidFill>
                <a:latin typeface="GT Walsheim Regular" panose="02000503020000020003" pitchFamily="2" charset="77"/>
              </a:rPr>
              <a:t>either</a:t>
            </a:r>
            <a:r>
              <a:rPr lang="fr-FR" dirty="0">
                <a:solidFill>
                  <a:srgbClr val="FFC000"/>
                </a:solidFill>
                <a:latin typeface="GT Walsheim Regular" panose="02000503020000020003" pitchFamily="2" charset="77"/>
              </a:rPr>
              <a:t> JSON or JSON-PATCH format</a:t>
            </a:r>
          </a:p>
          <a:p>
            <a:r>
              <a:rPr lang="fr-FR" dirty="0">
                <a:latin typeface="GT Walsheim Regular" panose="02000503020000020003" pitchFamily="2" charset="77"/>
              </a:rPr>
              <a:t>DELETE must </a:t>
            </a:r>
            <a:r>
              <a:rPr lang="fr-FR" dirty="0" err="1">
                <a:latin typeface="GT Walsheim Regular" panose="02000503020000020003" pitchFamily="2" charset="77"/>
              </a:rPr>
              <a:t>be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used</a:t>
            </a:r>
            <a:r>
              <a:rPr lang="fr-FR" dirty="0">
                <a:latin typeface="GT Walsheim Regular" panose="02000503020000020003" pitchFamily="2" charset="77"/>
              </a:rPr>
              <a:t> for </a:t>
            </a:r>
            <a:r>
              <a:rPr lang="fr-FR" dirty="0" err="1">
                <a:latin typeface="GT Walsheim Regular" panose="02000503020000020003" pitchFamily="2" charset="77"/>
              </a:rPr>
              <a:t>deletion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only</a:t>
            </a:r>
            <a:endParaRPr lang="fr-FR" dirty="0">
              <a:latin typeface="GT Walsheim Regular" panose="02000503020000020003" pitchFamily="2" charset="77"/>
            </a:endParaRPr>
          </a:p>
          <a:p>
            <a:r>
              <a:rPr lang="fr-FR" dirty="0">
                <a:latin typeface="GT Walsheim Regular" panose="02000503020000020003" pitchFamily="2" charset="77"/>
              </a:rPr>
              <a:t>HTTP 1.1/ extensions </a:t>
            </a:r>
            <a:r>
              <a:rPr lang="fr-FR" dirty="0" err="1">
                <a:latin typeface="GT Walsheim Regular" panose="02000503020000020003" pitchFamily="2" charset="77"/>
              </a:rPr>
              <a:t>method</a:t>
            </a:r>
            <a:r>
              <a:rPr lang="fr-FR" dirty="0">
                <a:latin typeface="GT Walsheim Regular" panose="02000503020000020003" pitchFamily="2" charset="77"/>
              </a:rPr>
              <a:t> (COPY, MOVE, LOCK) and custom HTTP Method are </a:t>
            </a:r>
            <a:r>
              <a:rPr lang="fr-FR" dirty="0" err="1">
                <a:latin typeface="GT Walsheim Regular" panose="02000503020000020003" pitchFamily="2" charset="77"/>
              </a:rPr>
              <a:t>prohibited</a:t>
            </a:r>
            <a:endParaRPr lang="fr-FR" dirty="0">
              <a:latin typeface="GT Walsheim Regular" panose="02000503020000020003" pitchFamily="2" charset="77"/>
            </a:endParaRPr>
          </a:p>
          <a:p>
            <a:r>
              <a:rPr lang="fr-FR" dirty="0">
                <a:latin typeface="GT Walsheim Regular" panose="02000503020000020003" pitchFamily="2" charset="77"/>
              </a:rPr>
              <a:t>OPTIONS </a:t>
            </a:r>
            <a:r>
              <a:rPr lang="fr-FR" dirty="0" err="1">
                <a:latin typeface="GT Walsheim Regular" panose="02000503020000020003" pitchFamily="2" charset="77"/>
              </a:rPr>
              <a:t>returns</a:t>
            </a:r>
            <a:r>
              <a:rPr lang="fr-FR" dirty="0">
                <a:latin typeface="GT Walsheim Regular" panose="02000503020000020003" pitchFamily="2" charset="77"/>
              </a:rPr>
              <a:t> a </a:t>
            </a:r>
            <a:r>
              <a:rPr lang="fr-FR" dirty="0" err="1">
                <a:latin typeface="GT Walsheim Regular" panose="02000503020000020003" pitchFamily="2" charset="77"/>
              </a:rPr>
              <a:t>list</a:t>
            </a:r>
            <a:r>
              <a:rPr lang="fr-FR" dirty="0">
                <a:latin typeface="GT Walsheim Regular" panose="02000503020000020003" pitchFamily="2" charset="77"/>
              </a:rPr>
              <a:t> of http </a:t>
            </a:r>
            <a:r>
              <a:rPr lang="fr-FR" dirty="0" err="1">
                <a:latin typeface="GT Walsheim Regular" panose="02000503020000020003" pitchFamily="2" charset="77"/>
              </a:rPr>
              <a:t>methods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supported</a:t>
            </a:r>
            <a:r>
              <a:rPr lang="fr-FR" dirty="0">
                <a:latin typeface="GT Walsheim Regular" panose="02000503020000020003" pitchFamily="2" charset="77"/>
              </a:rPr>
              <a:t> by the </a:t>
            </a:r>
            <a:r>
              <a:rPr lang="fr-FR" dirty="0" err="1">
                <a:latin typeface="GT Walsheim Regular" panose="02000503020000020003" pitchFamily="2" charset="77"/>
              </a:rPr>
              <a:t>resource</a:t>
            </a:r>
            <a:endParaRPr lang="fr-FR" dirty="0">
              <a:latin typeface="GT Walsheim Regular" panose="02000503020000020003" pitchFamily="2" charset="77"/>
            </a:endParaRPr>
          </a:p>
          <a:p>
            <a:r>
              <a:rPr lang="fr-FR" dirty="0">
                <a:latin typeface="GT Walsheim Regular" panose="02000503020000020003" pitchFamily="2" charset="77"/>
              </a:rPr>
              <a:t>HEAD </a:t>
            </a:r>
            <a:r>
              <a:rPr lang="fr-FR" dirty="0" err="1">
                <a:latin typeface="GT Walsheim Regular" panose="02000503020000020003" pitchFamily="2" charset="77"/>
              </a:rPr>
              <a:t>returns</a:t>
            </a:r>
            <a:r>
              <a:rPr lang="fr-FR" dirty="0">
                <a:latin typeface="GT Walsheim Regular" panose="02000503020000020003" pitchFamily="2" charset="77"/>
              </a:rPr>
              <a:t> the </a:t>
            </a:r>
            <a:r>
              <a:rPr lang="fr-FR" dirty="0" err="1">
                <a:latin typeface="GT Walsheim Regular" panose="02000503020000020003" pitchFamily="2" charset="77"/>
              </a:rPr>
              <a:t>same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response</a:t>
            </a:r>
            <a:r>
              <a:rPr lang="fr-FR" dirty="0">
                <a:latin typeface="GT Walsheim Regular" panose="02000503020000020003" pitchFamily="2" charset="77"/>
              </a:rPr>
              <a:t> as GET but </a:t>
            </a:r>
            <a:r>
              <a:rPr lang="fr-FR" dirty="0" err="1">
                <a:latin typeface="GT Walsheim Regular" panose="02000503020000020003" pitchFamily="2" charset="77"/>
              </a:rPr>
              <a:t>with</a:t>
            </a:r>
            <a:r>
              <a:rPr lang="fr-FR" dirty="0">
                <a:latin typeface="GT Walsheim Regular" panose="02000503020000020003" pitchFamily="2" charset="77"/>
              </a:rPr>
              <a:t> no body (</a:t>
            </a:r>
            <a:r>
              <a:rPr lang="fr-FR" dirty="0" err="1">
                <a:latin typeface="GT Walsheim Regular" panose="02000503020000020003" pitchFamily="2" charset="77"/>
              </a:rPr>
              <a:t>allowing</a:t>
            </a:r>
            <a:r>
              <a:rPr lang="fr-FR" dirty="0">
                <a:latin typeface="GT Walsheim Regular" panose="02000503020000020003" pitchFamily="2" charset="77"/>
              </a:rPr>
              <a:t> clients to check ressource existence)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211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2AA85-0A0E-BC42-A539-A240B76A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Response</a:t>
            </a:r>
            <a:r>
              <a:rPr lang="fr-FR" dirty="0"/>
              <a:t> Format : </a:t>
            </a:r>
            <a:r>
              <a:rPr lang="fr-FR" dirty="0" err="1"/>
              <a:t>Methods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3152AF-A8CC-D743-95B6-2B3180B4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F5F2BF-21CB-A64A-9BB6-ED25E73F9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1923"/>
            <a:ext cx="4332803" cy="3551418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D9576F-6A99-3F49-9ADF-B841935DA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258888" algn="l"/>
            <a:r>
              <a:rPr lang="en-US" dirty="0"/>
              <a:t>© 2020 - Confidential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2748D375-F105-4C4E-A5BA-F3C098C87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782884"/>
              </p:ext>
            </p:extLst>
          </p:nvPr>
        </p:nvGraphicFramePr>
        <p:xfrm>
          <a:off x="277473" y="782068"/>
          <a:ext cx="8570135" cy="436832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06098">
                  <a:extLst>
                    <a:ext uri="{9D8B030D-6E8A-4147-A177-3AD203B41FA5}">
                      <a16:colId xmlns:a16="http://schemas.microsoft.com/office/drawing/2014/main" val="2027490760"/>
                    </a:ext>
                  </a:extLst>
                </a:gridCol>
                <a:gridCol w="1557299">
                  <a:extLst>
                    <a:ext uri="{9D8B030D-6E8A-4147-A177-3AD203B41FA5}">
                      <a16:colId xmlns:a16="http://schemas.microsoft.com/office/drawing/2014/main" val="2511464238"/>
                    </a:ext>
                  </a:extLst>
                </a:gridCol>
                <a:gridCol w="1311935">
                  <a:extLst>
                    <a:ext uri="{9D8B030D-6E8A-4147-A177-3AD203B41FA5}">
                      <a16:colId xmlns:a16="http://schemas.microsoft.com/office/drawing/2014/main" val="159057260"/>
                    </a:ext>
                  </a:extLst>
                </a:gridCol>
                <a:gridCol w="888331">
                  <a:extLst>
                    <a:ext uri="{9D8B030D-6E8A-4147-A177-3AD203B41FA5}">
                      <a16:colId xmlns:a16="http://schemas.microsoft.com/office/drawing/2014/main" val="3672256771"/>
                    </a:ext>
                  </a:extLst>
                </a:gridCol>
                <a:gridCol w="649803">
                  <a:extLst>
                    <a:ext uri="{9D8B030D-6E8A-4147-A177-3AD203B41FA5}">
                      <a16:colId xmlns:a16="http://schemas.microsoft.com/office/drawing/2014/main" val="244394270"/>
                    </a:ext>
                  </a:extLst>
                </a:gridCol>
                <a:gridCol w="806062">
                  <a:extLst>
                    <a:ext uri="{9D8B030D-6E8A-4147-A177-3AD203B41FA5}">
                      <a16:colId xmlns:a16="http://schemas.microsoft.com/office/drawing/2014/main" val="2296113123"/>
                    </a:ext>
                  </a:extLst>
                </a:gridCol>
                <a:gridCol w="2650607">
                  <a:extLst>
                    <a:ext uri="{9D8B030D-6E8A-4147-A177-3AD203B41FA5}">
                      <a16:colId xmlns:a16="http://schemas.microsoft.com/office/drawing/2014/main" val="2316549326"/>
                    </a:ext>
                  </a:extLst>
                </a:gridCol>
              </a:tblGrid>
              <a:tr h="411589">
                <a:tc>
                  <a:txBody>
                    <a:bodyPr/>
                    <a:lstStyle/>
                    <a:p>
                      <a:r>
                        <a:rPr lang="fr-FR" sz="12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/>
                        <a:t>Operation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Single 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HTTP </a:t>
                      </a:r>
                      <a:r>
                        <a:rPr lang="fr-FR" sz="1200" dirty="0" err="1"/>
                        <a:t>Status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/>
                        <a:t>Specific</a:t>
                      </a:r>
                      <a:r>
                        <a:rPr lang="fr-FR" sz="1200" dirty="0"/>
                        <a:t> Headers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/>
                        <a:t>Response</a:t>
                      </a:r>
                      <a:r>
                        <a:rPr lang="fr-FR" sz="1200" dirty="0"/>
                        <a:t> 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389716"/>
                  </a:ext>
                </a:extLst>
              </a:tr>
              <a:tr h="411589">
                <a:tc>
                  <a:txBody>
                    <a:bodyPr/>
                    <a:lstStyle/>
                    <a:p>
                      <a:r>
                        <a:rPr lang="fr-FR" sz="1200" dirty="0"/>
                        <a:t>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/>
                        <a:t>Retrieve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customer</a:t>
                      </a:r>
                      <a:r>
                        <a:rPr lang="fr-FR" sz="1200" dirty="0"/>
                        <a:t> 1234 or all </a:t>
                      </a:r>
                      <a:r>
                        <a:rPr lang="fr-FR" sz="1200" dirty="0" err="1"/>
                        <a:t>customers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Resource </a:t>
                      </a:r>
                      <a:r>
                        <a:rPr lang="fr-FR" sz="1200" dirty="0" err="1"/>
                        <a:t>Representation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200092"/>
                  </a:ext>
                </a:extLst>
              </a:tr>
              <a:tr h="411589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POST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200" dirty="0" err="1"/>
                        <a:t>Create</a:t>
                      </a:r>
                      <a:r>
                        <a:rPr lang="fr-FR" sz="1200" dirty="0"/>
                        <a:t> new </a:t>
                      </a:r>
                      <a:r>
                        <a:rPr lang="fr-FR" sz="1200" dirty="0" err="1"/>
                        <a:t>customer</a:t>
                      </a:r>
                      <a:endParaRPr lang="fr-FR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200" dirty="0"/>
                        <a:t>YES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Content-Location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New </a:t>
                      </a:r>
                      <a:r>
                        <a:rPr lang="fr-FR" sz="1200" dirty="0" err="1"/>
                        <a:t>resource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representation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56218"/>
                  </a:ext>
                </a:extLst>
              </a:tr>
              <a:tr h="246954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No 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548336"/>
                  </a:ext>
                </a:extLst>
              </a:tr>
              <a:tr h="411589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PUT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200" dirty="0" err="1"/>
                        <a:t>Create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customer</a:t>
                      </a:r>
                      <a:r>
                        <a:rPr lang="fr-FR" sz="1200" dirty="0"/>
                        <a:t> 1234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200" dirty="0"/>
                        <a:t>YES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Content-Location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New </a:t>
                      </a:r>
                      <a:r>
                        <a:rPr lang="fr-FR" sz="1200" dirty="0" err="1"/>
                        <a:t>resource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representation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464892"/>
                  </a:ext>
                </a:extLst>
              </a:tr>
              <a:tr h="246954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No 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697400"/>
                  </a:ext>
                </a:extLst>
              </a:tr>
              <a:tr h="527844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PUT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200" dirty="0"/>
                        <a:t>Update </a:t>
                      </a:r>
                      <a:r>
                        <a:rPr lang="fr-FR" sz="1200" dirty="0" err="1"/>
                        <a:t>customer</a:t>
                      </a:r>
                      <a:r>
                        <a:rPr lang="fr-FR" sz="1200" dirty="0"/>
                        <a:t> 1234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200" dirty="0"/>
                        <a:t>YES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Content-Location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The </a:t>
                      </a:r>
                      <a:r>
                        <a:rPr lang="fr-FR" sz="1200" dirty="0" err="1"/>
                        <a:t>updated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resource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representation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479744"/>
                  </a:ext>
                </a:extLst>
              </a:tr>
              <a:tr h="246954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No 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338131"/>
                  </a:ext>
                </a:extLst>
              </a:tr>
              <a:tr h="411589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PATCH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200" dirty="0"/>
                        <a:t>Partial update of </a:t>
                      </a:r>
                      <a:r>
                        <a:rPr lang="fr-FR" sz="1200" dirty="0" err="1"/>
                        <a:t>customer</a:t>
                      </a:r>
                      <a:endParaRPr lang="fr-FR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200" dirty="0"/>
                        <a:t>YES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Content-Location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521154"/>
                  </a:ext>
                </a:extLst>
              </a:tr>
              <a:tr h="246954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No 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226977"/>
                  </a:ext>
                </a:extLst>
              </a:tr>
              <a:tr h="41158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DELETE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/>
                        <a:t>Delete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customer</a:t>
                      </a:r>
                      <a:r>
                        <a:rPr lang="fr-FR" sz="1200" dirty="0"/>
                        <a:t> 123 or 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No 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383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2AA85-0A0E-BC42-A539-A240B76A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Request</a:t>
            </a:r>
            <a:r>
              <a:rPr lang="fr-FR" dirty="0"/>
              <a:t> Format : </a:t>
            </a:r>
            <a:r>
              <a:rPr lang="fr-FR" dirty="0" err="1"/>
              <a:t>Query</a:t>
            </a:r>
            <a:r>
              <a:rPr lang="fr-FR" dirty="0"/>
              <a:t>-String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3152AF-A8CC-D743-95B6-2B3180B4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F5F2BF-21CB-A64A-9BB6-ED25E73F9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1923"/>
            <a:ext cx="4332803" cy="3551418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D9576F-6A99-3F49-9ADF-B841935DA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258888" algn="l"/>
            <a:r>
              <a:rPr lang="en-US" dirty="0"/>
              <a:t>© 2020 - Confidential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2748D375-F105-4C4E-A5BA-F3C098C87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629984"/>
              </p:ext>
            </p:extLst>
          </p:nvPr>
        </p:nvGraphicFramePr>
        <p:xfrm>
          <a:off x="4764950" y="1425697"/>
          <a:ext cx="4332803" cy="2595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47734">
                  <a:extLst>
                    <a:ext uri="{9D8B030D-6E8A-4147-A177-3AD203B41FA5}">
                      <a16:colId xmlns:a16="http://schemas.microsoft.com/office/drawing/2014/main" val="2027490760"/>
                    </a:ext>
                  </a:extLst>
                </a:gridCol>
                <a:gridCol w="785069">
                  <a:extLst>
                    <a:ext uri="{9D8B030D-6E8A-4147-A177-3AD203B41FA5}">
                      <a16:colId xmlns:a16="http://schemas.microsoft.com/office/drawing/2014/main" val="2511464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200" dirty="0" err="1"/>
                        <a:t>Request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R or W?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389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api/v1/</a:t>
                      </a:r>
                      <a:r>
                        <a:rPr lang="fr-FR" sz="1200" dirty="0" err="1"/>
                        <a:t>users?firstName</a:t>
                      </a:r>
                      <a:r>
                        <a:rPr lang="fr-FR" sz="1200" dirty="0"/>
                        <a:t>=Cédric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dirty="0" err="1">
                          <a:solidFill>
                            <a:srgbClr val="C00000"/>
                          </a:solidFill>
                          <a:latin typeface="GT Walsheim Regular" panose="02000503020000020003" pitchFamily="2" charset="77"/>
                          <a:ea typeface="+mn-ea"/>
                          <a:cs typeface="+mn-cs"/>
                        </a:rPr>
                        <a:t>Wrong</a:t>
                      </a:r>
                      <a:endParaRPr lang="fr-FR" sz="1200" kern="1200" dirty="0">
                        <a:solidFill>
                          <a:srgbClr val="C00000"/>
                        </a:solidFill>
                        <a:latin typeface="GT Walsheim Regular" panose="02000503020000020003" pitchFamily="2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200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api/v1/</a:t>
                      </a:r>
                      <a:r>
                        <a:rPr lang="fr-FR" sz="1200" dirty="0" err="1"/>
                        <a:t>users?firstName</a:t>
                      </a:r>
                      <a:r>
                        <a:rPr lang="fr-FR" sz="1200" dirty="0"/>
                        <a:t>=C%E9%dric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dirty="0" err="1">
                          <a:solidFill>
                            <a:srgbClr val="C00000"/>
                          </a:solidFill>
                          <a:latin typeface="GT Walsheim Regular" panose="02000503020000020003" pitchFamily="2" charset="77"/>
                          <a:ea typeface="+mn-ea"/>
                          <a:cs typeface="+mn-cs"/>
                        </a:rPr>
                        <a:t>Wrong</a:t>
                      </a:r>
                      <a:endParaRPr lang="fr-FR" sz="1200" kern="1200" dirty="0">
                        <a:solidFill>
                          <a:srgbClr val="C00000"/>
                        </a:solidFill>
                        <a:latin typeface="GT Walsheim Regular" panose="02000503020000020003" pitchFamily="2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56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api/v1/</a:t>
                      </a:r>
                      <a:r>
                        <a:rPr lang="fr-FR" sz="1200" dirty="0" err="1"/>
                        <a:t>users?firstName</a:t>
                      </a:r>
                      <a:r>
                        <a:rPr lang="fr-FR" sz="1200" dirty="0"/>
                        <a:t>=C%C3%A9dric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dirty="0">
                          <a:solidFill>
                            <a:srgbClr val="00B050"/>
                          </a:solidFill>
                          <a:latin typeface="GT Walsheim Regular" panose="02000503020000020003" pitchFamily="2" charset="77"/>
                          <a:ea typeface="+mn-ea"/>
                          <a:cs typeface="+mn-cs"/>
                        </a:rPr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494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api/v1/</a:t>
                      </a:r>
                      <a:r>
                        <a:rPr lang="fr-FR" sz="1200" dirty="0" err="1"/>
                        <a:t>customers</a:t>
                      </a:r>
                      <a:r>
                        <a:rPr lang="fr-FR" sz="1200" dirty="0"/>
                        <a:t>/123/</a:t>
                      </a:r>
                      <a:r>
                        <a:rPr lang="fr-FR" sz="1200" dirty="0" err="1"/>
                        <a:t>paymentMethod?default</a:t>
                      </a:r>
                      <a:r>
                        <a:rPr lang="fr-FR" sz="1200" dirty="0"/>
                        <a:t>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dirty="0" err="1">
                          <a:solidFill>
                            <a:srgbClr val="C00000"/>
                          </a:solidFill>
                          <a:latin typeface="GT Walsheim Regular" panose="02000503020000020003" pitchFamily="2" charset="77"/>
                          <a:ea typeface="+mn-ea"/>
                          <a:cs typeface="+mn-cs"/>
                        </a:rPr>
                        <a:t>Wrong</a:t>
                      </a:r>
                      <a:endParaRPr lang="fr-FR" sz="1200" kern="1200" dirty="0">
                        <a:solidFill>
                          <a:srgbClr val="C00000"/>
                        </a:solidFill>
                        <a:latin typeface="GT Walsheim Regular" panose="02000503020000020003" pitchFamily="2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61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api/v1/</a:t>
                      </a:r>
                      <a:r>
                        <a:rPr lang="fr-FR" sz="1200" dirty="0" err="1"/>
                        <a:t>customers</a:t>
                      </a:r>
                      <a:r>
                        <a:rPr lang="fr-FR" sz="1200" dirty="0"/>
                        <a:t>/123/</a:t>
                      </a:r>
                      <a:r>
                        <a:rPr lang="fr-FR" sz="1200" dirty="0" err="1"/>
                        <a:t>paymentMethod?default</a:t>
                      </a:r>
                      <a:r>
                        <a:rPr lang="fr-FR" sz="1200" dirty="0"/>
                        <a:t>=</a:t>
                      </a:r>
                      <a:r>
                        <a:rPr lang="fr-FR" sz="1200" dirty="0" err="1"/>
                        <a:t>true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dirty="0">
                          <a:solidFill>
                            <a:srgbClr val="00B050"/>
                          </a:solidFill>
                          <a:latin typeface="GT Walsheim Regular" panose="02000503020000020003" pitchFamily="2" charset="77"/>
                          <a:ea typeface="+mn-ea"/>
                          <a:cs typeface="+mn-cs"/>
                        </a:rPr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643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POST api/v1/</a:t>
                      </a:r>
                      <a:r>
                        <a:rPr lang="fr-FR" sz="1200" dirty="0" err="1"/>
                        <a:t>customers?sort</a:t>
                      </a:r>
                      <a:r>
                        <a:rPr lang="fr-FR" sz="1200" dirty="0"/>
                        <a:t>=</a:t>
                      </a:r>
                      <a:r>
                        <a:rPr lang="fr-FR" sz="1200" dirty="0" err="1"/>
                        <a:t>firstName,lastName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200" dirty="0">
                          <a:solidFill>
                            <a:srgbClr val="00B050"/>
                          </a:solidFill>
                          <a:latin typeface="GT Walsheim Regular" panose="02000503020000020003" pitchFamily="2" charset="77"/>
                          <a:ea typeface="+mn-ea"/>
                          <a:cs typeface="+mn-cs"/>
                        </a:rPr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548336"/>
                  </a:ext>
                </a:extLst>
              </a:tr>
            </a:tbl>
          </a:graphicData>
        </a:graphic>
      </p:graphicFrame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0C24C3A1-87D3-9F40-9496-3B5C2D673985}"/>
              </a:ext>
            </a:extLst>
          </p:cNvPr>
          <p:cNvSpPr txBox="1">
            <a:spLocks/>
          </p:cNvSpPr>
          <p:nvPr/>
        </p:nvSpPr>
        <p:spPr>
          <a:xfrm>
            <a:off x="21195" y="916229"/>
            <a:ext cx="4332803" cy="35514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defRPr lang="fr-FR" sz="20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28650" indent="-27146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985838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tabLst>
                <a:tab pos="985838" algn="l"/>
              </a:tabLst>
              <a:defRPr lang="fr-FR"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433513" indent="-266700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881188" indent="-17621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Wingdings" charset="2"/>
              <a:buChar char="§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>
                <a:latin typeface="GT Walsheim Regular" panose="02000503020000020003" pitchFamily="2" charset="77"/>
              </a:rPr>
              <a:t>Query</a:t>
            </a:r>
            <a:r>
              <a:rPr lang="fr-FR" dirty="0">
                <a:latin typeface="GT Walsheim Regular" panose="02000503020000020003" pitchFamily="2" charset="77"/>
              </a:rPr>
              <a:t>-string </a:t>
            </a:r>
            <a:r>
              <a:rPr lang="fr-FR" dirty="0" err="1">
                <a:latin typeface="GT Walsheim Regular" panose="02000503020000020003" pitchFamily="2" charset="77"/>
              </a:rPr>
              <a:t>paremeter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names</a:t>
            </a:r>
            <a:r>
              <a:rPr lang="fr-FR" dirty="0">
                <a:latin typeface="GT Walsheim Regular" panose="02000503020000020003" pitchFamily="2" charset="77"/>
              </a:rPr>
              <a:t> are </a:t>
            </a:r>
            <a:r>
              <a:rPr lang="fr-FR" dirty="0" err="1">
                <a:latin typeface="GT Walsheim Regular" panose="02000503020000020003" pitchFamily="2" charset="77"/>
              </a:rPr>
              <a:t>lowercase</a:t>
            </a:r>
            <a:r>
              <a:rPr lang="fr-FR" dirty="0">
                <a:latin typeface="GT Walsheim Regular" panose="02000503020000020003" pitchFamily="2" charset="77"/>
              </a:rPr>
              <a:t>, case-</a:t>
            </a:r>
            <a:r>
              <a:rPr lang="fr-FR" dirty="0" err="1">
                <a:latin typeface="GT Walsheim Regular" panose="02000503020000020003" pitchFamily="2" charset="77"/>
              </a:rPr>
              <a:t>insensitive</a:t>
            </a:r>
            <a:r>
              <a:rPr lang="fr-FR" dirty="0">
                <a:latin typeface="GT Walsheim Regular" panose="02000503020000020003" pitchFamily="2" charset="77"/>
              </a:rPr>
              <a:t> and </a:t>
            </a:r>
            <a:r>
              <a:rPr lang="fr-FR" dirty="0" err="1">
                <a:latin typeface="GT Walsheim Regular" panose="02000503020000020003" pitchFamily="2" charset="77"/>
              </a:rPr>
              <a:t>bound</a:t>
            </a:r>
            <a:r>
              <a:rPr lang="fr-FR" dirty="0">
                <a:latin typeface="GT Walsheim Regular" panose="02000503020000020003" pitchFamily="2" charset="77"/>
              </a:rPr>
              <a:t> of alpha/digits/</a:t>
            </a:r>
            <a:r>
              <a:rPr lang="fr-FR" dirty="0" err="1">
                <a:latin typeface="GT Walsheim Regular" panose="02000503020000020003" pitchFamily="2" charset="77"/>
              </a:rPr>
              <a:t>underscore</a:t>
            </a:r>
            <a:r>
              <a:rPr lang="fr-FR" dirty="0">
                <a:latin typeface="GT Walsheim Regular" panose="02000503020000020003" pitchFamily="2" charset="77"/>
              </a:rPr>
              <a:t> chars </a:t>
            </a:r>
            <a:r>
              <a:rPr lang="fr-FR" dirty="0" err="1">
                <a:latin typeface="GT Walsheim Regular" panose="02000503020000020003" pitchFamily="2" charset="77"/>
              </a:rPr>
              <a:t>only</a:t>
            </a:r>
            <a:r>
              <a:rPr lang="fr-FR" dirty="0">
                <a:latin typeface="GT Walsheim Regular" panose="02000503020000020003" pitchFamily="2" charset="77"/>
              </a:rPr>
              <a:t> and </a:t>
            </a:r>
            <a:r>
              <a:rPr lang="fr-FR" dirty="0" err="1">
                <a:latin typeface="GT Walsheim Regular" panose="02000503020000020003" pitchFamily="2" charset="77"/>
              </a:rPr>
              <a:t>special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characters</a:t>
            </a:r>
            <a:r>
              <a:rPr lang="fr-FR" dirty="0">
                <a:latin typeface="GT Walsheim Regular" panose="02000503020000020003" pitchFamily="2" charset="77"/>
              </a:rPr>
              <a:t> UTF-8 </a:t>
            </a:r>
            <a:r>
              <a:rPr lang="fr-FR" dirty="0" err="1">
                <a:latin typeface="GT Walsheim Regular" panose="02000503020000020003" pitchFamily="2" charset="77"/>
              </a:rPr>
              <a:t>encoded</a:t>
            </a:r>
            <a:endParaRPr lang="fr-FR" dirty="0">
              <a:latin typeface="GT Walsheim Regular" panose="02000503020000020003" pitchFamily="2" charset="77"/>
            </a:endParaRPr>
          </a:p>
          <a:p>
            <a:r>
              <a:rPr lang="fr-FR" dirty="0">
                <a:latin typeface="GT Walsheim Regular" panose="02000503020000020003" pitchFamily="2" charset="77"/>
              </a:rPr>
              <a:t>Multi-</a:t>
            </a:r>
            <a:r>
              <a:rPr lang="fr-FR" dirty="0" err="1">
                <a:latin typeface="GT Walsheim Regular" panose="02000503020000020003" pitchFamily="2" charset="77"/>
              </a:rPr>
              <a:t>valued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query</a:t>
            </a:r>
            <a:r>
              <a:rPr lang="fr-FR" dirty="0">
                <a:latin typeface="GT Walsheim Regular" panose="02000503020000020003" pitchFamily="2" charset="77"/>
              </a:rPr>
              <a:t>-string values must use comma as </a:t>
            </a:r>
            <a:r>
              <a:rPr lang="fr-FR" dirty="0" err="1">
                <a:latin typeface="GT Walsheim Regular" panose="02000503020000020003" pitchFamily="2" charset="77"/>
              </a:rPr>
              <a:t>separator</a:t>
            </a:r>
            <a:endParaRPr lang="fr-FR" dirty="0">
              <a:latin typeface="GT Walsheim Regular" panose="02000503020000020003" pitchFamily="2" charset="77"/>
            </a:endParaRPr>
          </a:p>
          <a:p>
            <a:r>
              <a:rPr lang="fr-FR" dirty="0">
                <a:latin typeface="GT Walsheim Regular" panose="02000503020000020003" pitchFamily="2" charset="77"/>
              </a:rPr>
              <a:t>If comma </a:t>
            </a:r>
            <a:r>
              <a:rPr lang="fr-FR" dirty="0" err="1">
                <a:latin typeface="GT Walsheim Regular" panose="02000503020000020003" pitchFamily="2" charset="77"/>
              </a:rPr>
              <a:t>is</a:t>
            </a:r>
            <a:r>
              <a:rPr lang="fr-FR" dirty="0">
                <a:latin typeface="GT Walsheim Regular" panose="02000503020000020003" pitchFamily="2" charset="77"/>
              </a:rPr>
              <a:t> a part of the value </a:t>
            </a:r>
            <a:r>
              <a:rPr lang="fr-FR" dirty="0" err="1">
                <a:latin typeface="GT Walsheim Regular" panose="02000503020000020003" pitchFamily="2" charset="77"/>
              </a:rPr>
              <a:t>then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it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should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be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encoded</a:t>
            </a:r>
            <a:r>
              <a:rPr lang="fr-FR" dirty="0">
                <a:latin typeface="GT Walsheim Regular" panose="02000503020000020003" pitchFamily="2" charset="77"/>
              </a:rPr>
              <a:t> %2C%</a:t>
            </a:r>
          </a:p>
          <a:p>
            <a:r>
              <a:rPr lang="fr-FR" dirty="0" err="1">
                <a:latin typeface="GT Walsheim Regular" panose="02000503020000020003" pitchFamily="2" charset="77"/>
              </a:rPr>
              <a:t>Boolean</a:t>
            </a:r>
            <a:r>
              <a:rPr lang="fr-FR" dirty="0">
                <a:latin typeface="GT Walsheim Regular" panose="02000503020000020003" pitchFamily="2" charset="77"/>
              </a:rPr>
              <a:t> values are </a:t>
            </a:r>
            <a:r>
              <a:rPr lang="fr-FR" dirty="0" err="1">
                <a:latin typeface="GT Walsheim Regular" panose="02000503020000020003" pitchFamily="2" charset="77"/>
              </a:rPr>
              <a:t>true</a:t>
            </a:r>
            <a:r>
              <a:rPr lang="fr-FR" dirty="0">
                <a:latin typeface="GT Walsheim Regular" panose="02000503020000020003" pitchFamily="2" charset="77"/>
              </a:rPr>
              <a:t> or false</a:t>
            </a:r>
          </a:p>
          <a:p>
            <a:r>
              <a:rPr lang="fr-FR" dirty="0" err="1">
                <a:latin typeface="GT Walsheim Regular" panose="02000503020000020003" pitchFamily="2" charset="77"/>
              </a:rPr>
              <a:t>Unknown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parameters</a:t>
            </a:r>
            <a:r>
              <a:rPr lang="fr-FR" dirty="0">
                <a:latin typeface="GT Walsheim Regular" panose="02000503020000020003" pitchFamily="2" charset="77"/>
              </a:rPr>
              <a:t> are </a:t>
            </a:r>
            <a:r>
              <a:rPr lang="fr-FR" dirty="0" err="1">
                <a:latin typeface="GT Walsheim Regular" panose="02000503020000020003" pitchFamily="2" charset="77"/>
              </a:rPr>
              <a:t>accepted</a:t>
            </a:r>
            <a:r>
              <a:rPr lang="fr-FR" dirty="0">
                <a:latin typeface="GT Walsheim Regular" panose="02000503020000020003" pitchFamily="2" charset="77"/>
              </a:rPr>
              <a:t> and </a:t>
            </a:r>
            <a:r>
              <a:rPr lang="fr-FR" dirty="0" err="1">
                <a:latin typeface="GT Walsheim Regular" panose="02000503020000020003" pitchFamily="2" charset="77"/>
              </a:rPr>
              <a:t>ignored</a:t>
            </a:r>
            <a:endParaRPr lang="fr-FR" dirty="0">
              <a:latin typeface="GT Walsheim Regular" panose="02000503020000020003" pitchFamily="2" charset="77"/>
            </a:endParaRPr>
          </a:p>
          <a:p>
            <a:endParaRPr lang="fr-FR" dirty="0"/>
          </a:p>
          <a:p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707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:fade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2AA85-0A0E-BC42-A539-A240B76A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Request</a:t>
            </a:r>
            <a:r>
              <a:rPr lang="fr-FR" dirty="0"/>
              <a:t> Format : Headers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3152AF-A8CC-D743-95B6-2B3180B4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D9576F-6A99-3F49-9ADF-B841935DA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258888" algn="l"/>
            <a:r>
              <a:rPr lang="en-US" dirty="0"/>
              <a:t>© 2020 - Confidential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0C24C3A1-87D3-9F40-9496-3B5C2D673985}"/>
              </a:ext>
            </a:extLst>
          </p:cNvPr>
          <p:cNvSpPr txBox="1">
            <a:spLocks/>
          </p:cNvSpPr>
          <p:nvPr/>
        </p:nvSpPr>
        <p:spPr>
          <a:xfrm>
            <a:off x="21195" y="916229"/>
            <a:ext cx="8229600" cy="355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defRPr lang="fr-FR" sz="20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28650" indent="-27146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985838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tabLst>
                <a:tab pos="985838" algn="l"/>
              </a:tabLst>
              <a:defRPr lang="fr-FR"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433513" indent="-266700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881188" indent="-17621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Wingdings" charset="2"/>
              <a:buChar char="§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>
                <a:latin typeface="GT Walsheim Regular" panose="02000503020000020003" pitchFamily="2" charset="77"/>
              </a:rPr>
              <a:t>Localization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should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be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requested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using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solidFill>
                  <a:srgbClr val="00B050"/>
                </a:solidFill>
                <a:latin typeface="GT Walsheim Regular" panose="02000503020000020003" pitchFamily="2" charset="77"/>
              </a:rPr>
              <a:t>Accept-Language</a:t>
            </a:r>
            <a:r>
              <a:rPr lang="fr-FR" dirty="0">
                <a:latin typeface="GT Walsheim Regular" panose="02000503020000020003" pitchFamily="2" charset="77"/>
              </a:rPr>
              <a:t> header</a:t>
            </a:r>
          </a:p>
          <a:p>
            <a:r>
              <a:rPr lang="fr-FR" dirty="0" err="1">
                <a:solidFill>
                  <a:srgbClr val="00B050"/>
                </a:solidFill>
                <a:latin typeface="GT Walsheim Regular" panose="02000503020000020003" pitchFamily="2" charset="77"/>
              </a:rPr>
              <a:t>Accept</a:t>
            </a:r>
            <a:r>
              <a:rPr lang="fr-FR" dirty="0">
                <a:latin typeface="GT Walsheim Regular" panose="02000503020000020003" pitchFamily="2" charset="77"/>
              </a:rPr>
              <a:t> header </a:t>
            </a:r>
            <a:r>
              <a:rPr lang="fr-FR" dirty="0" err="1">
                <a:latin typeface="GT Walsheim Regular" panose="02000503020000020003" pitchFamily="2" charset="77"/>
              </a:rPr>
              <a:t>should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be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used</a:t>
            </a:r>
            <a:r>
              <a:rPr lang="fr-FR" dirty="0">
                <a:latin typeface="GT Walsheim Regular" panose="02000503020000020003" pitchFamily="2" charset="77"/>
              </a:rPr>
              <a:t> to select MIME types (</a:t>
            </a:r>
            <a:r>
              <a:rPr lang="fr-FR" dirty="0" err="1">
                <a:latin typeface="GT Walsheim Regular" panose="02000503020000020003" pitchFamily="2" charset="77"/>
              </a:rPr>
              <a:t>json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is</a:t>
            </a:r>
            <a:r>
              <a:rPr lang="fr-FR" dirty="0">
                <a:latin typeface="GT Walsheim Regular" panose="02000503020000020003" pitchFamily="2" charset="77"/>
              </a:rPr>
              <a:t> default) :</a:t>
            </a:r>
          </a:p>
          <a:p>
            <a:r>
              <a:rPr lang="fr-FR" dirty="0">
                <a:solidFill>
                  <a:srgbClr val="00B050"/>
                </a:solidFill>
                <a:latin typeface="GT Walsheim Regular" panose="02000503020000020003" pitchFamily="2" charset="77"/>
              </a:rPr>
              <a:t>Cache-Control </a:t>
            </a:r>
            <a:r>
              <a:rPr lang="fr-FR" dirty="0" err="1">
                <a:latin typeface="GT Walsheim Regular" panose="02000503020000020003" pitchFamily="2" charset="77"/>
              </a:rPr>
              <a:t>should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be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used</a:t>
            </a:r>
            <a:r>
              <a:rPr lang="fr-FR" dirty="0">
                <a:latin typeface="GT Walsheim Regular" panose="02000503020000020003" pitchFamily="2" charset="77"/>
              </a:rPr>
              <a:t> for </a:t>
            </a:r>
            <a:r>
              <a:rPr lang="fr-FR" dirty="0" err="1">
                <a:latin typeface="GT Walsheim Regular" panose="02000503020000020003" pitchFamily="2" charset="77"/>
              </a:rPr>
              <a:t>caching</a:t>
            </a:r>
            <a:r>
              <a:rPr lang="fr-FR" dirty="0">
                <a:latin typeface="GT Walsheim Regular" panose="02000503020000020003" pitchFamily="2" charset="77"/>
              </a:rPr>
              <a:t> directive</a:t>
            </a:r>
          </a:p>
          <a:p>
            <a:r>
              <a:rPr lang="fr-FR" dirty="0">
                <a:latin typeface="GT Walsheim Regular" panose="02000503020000020003" pitchFamily="2" charset="77"/>
              </a:rPr>
              <a:t>« </a:t>
            </a:r>
            <a:r>
              <a:rPr lang="fr-FR" dirty="0">
                <a:solidFill>
                  <a:srgbClr val="00B050"/>
                </a:solidFill>
                <a:latin typeface="GT Walsheim Regular" panose="02000503020000020003" pitchFamily="2" charset="77"/>
              </a:rPr>
              <a:t>If-</a:t>
            </a:r>
            <a:r>
              <a:rPr lang="fr-FR" dirty="0" err="1">
                <a:solidFill>
                  <a:srgbClr val="00B050"/>
                </a:solidFill>
                <a:latin typeface="GT Walsheim Regular" panose="02000503020000020003" pitchFamily="2" charset="77"/>
              </a:rPr>
              <a:t>Modified</a:t>
            </a:r>
            <a:r>
              <a:rPr lang="fr-FR" dirty="0">
                <a:solidFill>
                  <a:srgbClr val="00B050"/>
                </a:solidFill>
                <a:latin typeface="GT Walsheim Regular" panose="02000503020000020003" pitchFamily="2" charset="77"/>
              </a:rPr>
              <a:t>-</a:t>
            </a:r>
            <a:r>
              <a:rPr lang="fr-FR" dirty="0" err="1">
                <a:solidFill>
                  <a:srgbClr val="00B050"/>
                </a:solidFill>
                <a:latin typeface="GT Walsheim Regular" panose="02000503020000020003" pitchFamily="2" charset="77"/>
              </a:rPr>
              <a:t>Since</a:t>
            </a:r>
            <a:r>
              <a:rPr lang="fr-FR" dirty="0">
                <a:latin typeface="GT Walsheim Regular" panose="02000503020000020003" pitchFamily="2" charset="77"/>
              </a:rPr>
              <a:t> », « </a:t>
            </a:r>
            <a:r>
              <a:rPr lang="fr-FR" dirty="0">
                <a:solidFill>
                  <a:srgbClr val="00B050"/>
                </a:solidFill>
                <a:latin typeface="GT Walsheim Regular" panose="02000503020000020003" pitchFamily="2" charset="77"/>
              </a:rPr>
              <a:t>If-None-Match</a:t>
            </a:r>
            <a:r>
              <a:rPr lang="fr-FR" dirty="0">
                <a:latin typeface="GT Walsheim Regular" panose="02000503020000020003" pitchFamily="2" charset="77"/>
              </a:rPr>
              <a:t> » and « </a:t>
            </a:r>
            <a:r>
              <a:rPr lang="fr-FR" dirty="0">
                <a:solidFill>
                  <a:srgbClr val="00B050"/>
                </a:solidFill>
                <a:latin typeface="GT Walsheim Regular" panose="02000503020000020003" pitchFamily="2" charset="77"/>
              </a:rPr>
              <a:t>If-</a:t>
            </a:r>
            <a:r>
              <a:rPr lang="fr-FR" dirty="0" err="1">
                <a:solidFill>
                  <a:srgbClr val="00B050"/>
                </a:solidFill>
                <a:latin typeface="GT Walsheim Regular" panose="02000503020000020003" pitchFamily="2" charset="77"/>
              </a:rPr>
              <a:t>Unmodified</a:t>
            </a:r>
            <a:r>
              <a:rPr lang="fr-FR" dirty="0">
                <a:solidFill>
                  <a:srgbClr val="00B050"/>
                </a:solidFill>
                <a:latin typeface="GT Walsheim Regular" panose="02000503020000020003" pitchFamily="2" charset="77"/>
              </a:rPr>
              <a:t>-</a:t>
            </a:r>
            <a:r>
              <a:rPr lang="fr-FR" dirty="0" err="1">
                <a:solidFill>
                  <a:srgbClr val="00B050"/>
                </a:solidFill>
                <a:latin typeface="GT Walsheim Regular" panose="02000503020000020003" pitchFamily="2" charset="77"/>
              </a:rPr>
              <a:t>Since</a:t>
            </a:r>
            <a:r>
              <a:rPr lang="fr-FR" dirty="0">
                <a:latin typeface="GT Walsheim Regular" panose="02000503020000020003" pitchFamily="2" charset="77"/>
              </a:rPr>
              <a:t> » </a:t>
            </a:r>
            <a:r>
              <a:rPr lang="fr-FR" dirty="0" err="1">
                <a:latin typeface="GT Walsheim Regular" panose="02000503020000020003" pitchFamily="2" charset="77"/>
              </a:rPr>
              <a:t>should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be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used</a:t>
            </a:r>
            <a:r>
              <a:rPr lang="fr-FR" dirty="0">
                <a:latin typeface="GT Walsheim Regular" panose="02000503020000020003" pitchFamily="2" charset="77"/>
              </a:rPr>
              <a:t> for </a:t>
            </a:r>
            <a:r>
              <a:rPr lang="fr-FR" dirty="0" err="1">
                <a:latin typeface="GT Walsheim Regular" panose="02000503020000020003" pitchFamily="2" charset="77"/>
              </a:rPr>
              <a:t>caching</a:t>
            </a:r>
            <a:r>
              <a:rPr lang="fr-FR" dirty="0">
                <a:latin typeface="GT Walsheim Regular" panose="02000503020000020003" pitchFamily="2" charset="77"/>
              </a:rPr>
              <a:t> directive</a:t>
            </a:r>
          </a:p>
          <a:p>
            <a:r>
              <a:rPr lang="fr-FR" dirty="0">
                <a:solidFill>
                  <a:srgbClr val="00B050"/>
                </a:solidFill>
                <a:latin typeface="GT Walsheim Regular" panose="02000503020000020003" pitchFamily="2" charset="77"/>
              </a:rPr>
              <a:t>X-HTTP-Method-</a:t>
            </a:r>
            <a:r>
              <a:rPr lang="fr-FR" dirty="0" err="1">
                <a:solidFill>
                  <a:srgbClr val="00B050"/>
                </a:solidFill>
                <a:latin typeface="GT Walsheim Regular" panose="02000503020000020003" pitchFamily="2" charset="77"/>
              </a:rPr>
              <a:t>Override</a:t>
            </a:r>
            <a:r>
              <a:rPr lang="fr-FR" dirty="0">
                <a:latin typeface="GT Walsheim Regular" panose="02000503020000020003" pitchFamily="2" charset="77"/>
              </a:rPr>
              <a:t> header to </a:t>
            </a:r>
            <a:r>
              <a:rPr lang="fr-FR" dirty="0" err="1">
                <a:latin typeface="GT Walsheim Regular" panose="02000503020000020003" pitchFamily="2" charset="77"/>
              </a:rPr>
              <a:t>cover</a:t>
            </a:r>
            <a:r>
              <a:rPr lang="fr-FR" dirty="0">
                <a:latin typeface="GT Walsheim Regular" panose="02000503020000020003" pitchFamily="2" charset="77"/>
              </a:rPr>
              <a:t> cases of </a:t>
            </a:r>
            <a:r>
              <a:rPr lang="fr-FR" dirty="0" err="1">
                <a:latin typeface="GT Walsheim Regular" panose="02000503020000020003" pitchFamily="2" charset="77"/>
              </a:rPr>
              <a:t>old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proxies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that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only</a:t>
            </a:r>
            <a:r>
              <a:rPr lang="fr-FR" dirty="0">
                <a:latin typeface="GT Walsheim Regular" panose="02000503020000020003" pitchFamily="2" charset="77"/>
              </a:rPr>
              <a:t> support GET and POST </a:t>
            </a:r>
            <a:r>
              <a:rPr lang="fr-FR" dirty="0" err="1">
                <a:latin typeface="GT Walsheim Regular" panose="02000503020000020003" pitchFamily="2" charset="77"/>
              </a:rPr>
              <a:t>methods</a:t>
            </a:r>
            <a:endParaRPr lang="fr-FR" dirty="0">
              <a:latin typeface="GT Walsheim Regular" panose="02000503020000020003" pitchFamily="2" charset="77"/>
            </a:endParaRPr>
          </a:p>
          <a:p>
            <a:endParaRPr lang="fr-FR" dirty="0"/>
          </a:p>
          <a:p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902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2AA85-0A0E-BC42-A539-A240B76A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Response</a:t>
            </a:r>
            <a:r>
              <a:rPr lang="fr-FR" dirty="0"/>
              <a:t> &amp; </a:t>
            </a:r>
            <a:r>
              <a:rPr lang="fr-FR" dirty="0" err="1"/>
              <a:t>Error</a:t>
            </a:r>
            <a:r>
              <a:rPr lang="fr-FR" dirty="0"/>
              <a:t> Formats 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3152AF-A8CC-D743-95B6-2B3180B4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F5F2BF-21CB-A64A-9BB6-ED25E73F9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1923"/>
            <a:ext cx="4332803" cy="3551418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D9576F-6A99-3F49-9ADF-B841935DA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258888" algn="l"/>
            <a:r>
              <a:rPr lang="en-US" dirty="0"/>
              <a:t>© 2020 - Confidential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2748D375-F105-4C4E-A5BA-F3C098C87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938976"/>
              </p:ext>
            </p:extLst>
          </p:nvPr>
        </p:nvGraphicFramePr>
        <p:xfrm>
          <a:off x="4509370" y="88491"/>
          <a:ext cx="4544338" cy="357776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60518">
                  <a:extLst>
                    <a:ext uri="{9D8B030D-6E8A-4147-A177-3AD203B41FA5}">
                      <a16:colId xmlns:a16="http://schemas.microsoft.com/office/drawing/2014/main" val="2027490760"/>
                    </a:ext>
                  </a:extLst>
                </a:gridCol>
                <a:gridCol w="683154">
                  <a:extLst>
                    <a:ext uri="{9D8B030D-6E8A-4147-A177-3AD203B41FA5}">
                      <a16:colId xmlns:a16="http://schemas.microsoft.com/office/drawing/2014/main" val="4186060711"/>
                    </a:ext>
                  </a:extLst>
                </a:gridCol>
                <a:gridCol w="2900666">
                  <a:extLst>
                    <a:ext uri="{9D8B030D-6E8A-4147-A177-3AD203B41FA5}">
                      <a16:colId xmlns:a16="http://schemas.microsoft.com/office/drawing/2014/main" val="2511464238"/>
                    </a:ext>
                  </a:extLst>
                </a:gridCol>
              </a:tblGrid>
              <a:tr h="285928">
                <a:tc>
                  <a:txBody>
                    <a:bodyPr/>
                    <a:lstStyle/>
                    <a:p>
                      <a:r>
                        <a:rPr lang="fr-FR" sz="1200" dirty="0"/>
                        <a:t>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err="1"/>
                        <a:t>Comments</a:t>
                      </a:r>
                      <a:endParaRPr lang="fr-FR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389716"/>
                  </a:ext>
                </a:extLst>
              </a:tr>
              <a:tr h="508981">
                <a:tc>
                  <a:txBody>
                    <a:bodyPr/>
                    <a:lstStyle/>
                    <a:p>
                      <a:r>
                        <a:rPr lang="fr-FR" sz="12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err="1"/>
                        <a:t>Integer</a:t>
                      </a:r>
                      <a:r>
                        <a:rPr lang="fr-FR" sz="1200" dirty="0"/>
                        <a:t> or 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Business </a:t>
                      </a:r>
                      <a:r>
                        <a:rPr lang="fr-FR" sz="1200" err="1"/>
                        <a:t>error</a:t>
                      </a:r>
                      <a:r>
                        <a:rPr lang="fr-FR" sz="1200" dirty="0"/>
                        <a:t> code </a:t>
                      </a:r>
                      <a:r>
                        <a:rPr lang="fr-FR" sz="1200" err="1"/>
                        <a:t>given</a:t>
                      </a:r>
                      <a:r>
                        <a:rPr lang="fr-FR" sz="1200" dirty="0"/>
                        <a:t> to caller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200092"/>
                  </a:ext>
                </a:extLst>
              </a:tr>
              <a:tr h="3635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message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 short </a:t>
                      </a:r>
                      <a:r>
                        <a:rPr lang="fr-FR" sz="1200" err="1"/>
                        <a:t>localized</a:t>
                      </a:r>
                      <a:r>
                        <a:rPr lang="fr-FR" sz="1200" dirty="0"/>
                        <a:t> string </a:t>
                      </a:r>
                      <a:r>
                        <a:rPr lang="fr-FR" sz="1200" err="1"/>
                        <a:t>that</a:t>
                      </a:r>
                      <a:r>
                        <a:rPr lang="fr-FR" sz="1200" dirty="0"/>
                        <a:t> </a:t>
                      </a:r>
                      <a:r>
                        <a:rPr lang="fr-FR" sz="1200" err="1"/>
                        <a:t>describes</a:t>
                      </a:r>
                      <a:r>
                        <a:rPr lang="fr-FR" sz="1200" dirty="0"/>
                        <a:t> the </a:t>
                      </a:r>
                      <a:r>
                        <a:rPr lang="fr-FR" sz="1200" err="1"/>
                        <a:t>error</a:t>
                      </a:r>
                      <a:endParaRPr lang="fr-FR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56218"/>
                  </a:ext>
                </a:extLst>
              </a:tr>
              <a:tr h="12360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Long </a:t>
                      </a:r>
                      <a:r>
                        <a:rPr lang="fr-FR" sz="1200" err="1"/>
                        <a:t>error</a:t>
                      </a:r>
                      <a:r>
                        <a:rPr lang="fr-FR" sz="1200" dirty="0"/>
                        <a:t> description, </a:t>
                      </a:r>
                      <a:r>
                        <a:rPr lang="fr-FR" sz="1200" err="1"/>
                        <a:t>can</a:t>
                      </a:r>
                      <a:r>
                        <a:rPr lang="fr-FR" sz="1200" dirty="0"/>
                        <a:t> </a:t>
                      </a:r>
                      <a:r>
                        <a:rPr lang="fr-FR" sz="1200" err="1"/>
                        <a:t>contain</a:t>
                      </a:r>
                      <a:r>
                        <a:rPr lang="fr-FR" sz="1200" dirty="0"/>
                        <a:t> </a:t>
                      </a:r>
                      <a:r>
                        <a:rPr lang="fr-FR" sz="1200" err="1"/>
                        <a:t>precise</a:t>
                      </a:r>
                      <a:r>
                        <a:rPr lang="fr-FR" sz="1200" dirty="0"/>
                        <a:t> information about </a:t>
                      </a:r>
                      <a:r>
                        <a:rPr lang="fr-FR" sz="1200" err="1"/>
                        <a:t>which</a:t>
                      </a:r>
                      <a:r>
                        <a:rPr lang="fr-FR" sz="1200" dirty="0"/>
                        <a:t> </a:t>
                      </a:r>
                      <a:r>
                        <a:rPr lang="fr-FR" sz="1200" err="1"/>
                        <a:t>parameter</a:t>
                      </a:r>
                      <a:r>
                        <a:rPr lang="fr-FR" sz="1200" dirty="0"/>
                        <a:t> </a:t>
                      </a:r>
                      <a:r>
                        <a:rPr lang="fr-FR" sz="1200" err="1"/>
                        <a:t>is</a:t>
                      </a:r>
                      <a:r>
                        <a:rPr lang="fr-FR" sz="1200" dirty="0"/>
                        <a:t> </a:t>
                      </a:r>
                      <a:r>
                        <a:rPr lang="fr-FR" sz="1200" err="1"/>
                        <a:t>missing</a:t>
                      </a:r>
                      <a:r>
                        <a:rPr lang="fr-FR" sz="1200" dirty="0"/>
                        <a:t>, or </a:t>
                      </a:r>
                      <a:r>
                        <a:rPr lang="fr-FR" sz="1200" err="1"/>
                        <a:t>what</a:t>
                      </a:r>
                      <a:r>
                        <a:rPr lang="fr-FR" sz="1200" dirty="0"/>
                        <a:t> are the identifier acceptable values.</a:t>
                      </a:r>
                      <a:br>
                        <a:rPr lang="fr-FR" sz="1200" dirty="0"/>
                      </a:br>
                      <a:r>
                        <a:rPr lang="fr-FR" sz="1200" err="1"/>
                        <a:t>During</a:t>
                      </a:r>
                      <a:r>
                        <a:rPr lang="fr-FR" sz="1200" dirty="0"/>
                        <a:t> the </a:t>
                      </a:r>
                      <a:r>
                        <a:rPr lang="fr-FR" sz="1200" err="1"/>
                        <a:t>debugging</a:t>
                      </a:r>
                      <a:r>
                        <a:rPr lang="fr-FR" sz="1200" dirty="0"/>
                        <a:t> hase, </a:t>
                      </a:r>
                      <a:r>
                        <a:rPr lang="fr-FR" sz="1200" err="1"/>
                        <a:t>it</a:t>
                      </a:r>
                      <a:r>
                        <a:rPr lang="fr-FR" sz="1200" dirty="0"/>
                        <a:t> </a:t>
                      </a:r>
                      <a:r>
                        <a:rPr lang="fr-FR" sz="1200" err="1"/>
                        <a:t>can</a:t>
                      </a:r>
                      <a:r>
                        <a:rPr lang="fr-FR" sz="1200" dirty="0"/>
                        <a:t> </a:t>
                      </a:r>
                      <a:r>
                        <a:rPr lang="fr-FR" sz="1200" err="1"/>
                        <a:t>be</a:t>
                      </a:r>
                      <a:r>
                        <a:rPr lang="fr-FR" sz="1200" dirty="0"/>
                        <a:t> </a:t>
                      </a:r>
                      <a:r>
                        <a:rPr lang="fr-FR" sz="1200" err="1"/>
                        <a:t>used</a:t>
                      </a:r>
                      <a:r>
                        <a:rPr lang="fr-FR" sz="1200" dirty="0"/>
                        <a:t> </a:t>
                      </a:r>
                      <a:r>
                        <a:rPr lang="fr-FR" sz="1200" err="1"/>
                        <a:t>tto</a:t>
                      </a:r>
                      <a:r>
                        <a:rPr lang="fr-FR" sz="1200" dirty="0"/>
                        <a:t> return </a:t>
                      </a:r>
                      <a:r>
                        <a:rPr lang="fr-FR" sz="1200" err="1"/>
                        <a:t>any</a:t>
                      </a:r>
                      <a:r>
                        <a:rPr lang="fr-FR" sz="1200" dirty="0"/>
                        <a:t> </a:t>
                      </a:r>
                      <a:r>
                        <a:rPr lang="fr-FR" sz="1200" err="1"/>
                        <a:t>useful</a:t>
                      </a:r>
                      <a:r>
                        <a:rPr lang="fr-FR" sz="1200" dirty="0"/>
                        <a:t> </a:t>
                      </a:r>
                      <a:r>
                        <a:rPr lang="fr-FR" sz="1200" err="1"/>
                        <a:t>serialized</a:t>
                      </a:r>
                      <a:r>
                        <a:rPr lang="fr-FR" sz="1200" dirty="0"/>
                        <a:t> </a:t>
                      </a:r>
                      <a:r>
                        <a:rPr lang="fr-FR" sz="1200" err="1"/>
                        <a:t>object</a:t>
                      </a:r>
                      <a:r>
                        <a:rPr lang="fr-FR" sz="1200" dirty="0"/>
                        <a:t> or </a:t>
                      </a:r>
                      <a:r>
                        <a:rPr lang="fr-FR" sz="1200" err="1"/>
                        <a:t>technical</a:t>
                      </a:r>
                      <a:r>
                        <a:rPr lang="fr-FR" sz="1200" dirty="0"/>
                        <a:t> </a:t>
                      </a:r>
                      <a:r>
                        <a:rPr lang="fr-FR" sz="1200" err="1"/>
                        <a:t>details</a:t>
                      </a:r>
                      <a:r>
                        <a:rPr lang="fr-FR" sz="1200" dirty="0"/>
                        <a:t> about the </a:t>
                      </a:r>
                      <a:r>
                        <a:rPr lang="fr-FR" sz="1200" err="1"/>
                        <a:t>context</a:t>
                      </a:r>
                      <a:r>
                        <a:rPr lang="fr-FR" sz="1200" dirty="0"/>
                        <a:t> of the </a:t>
                      </a:r>
                      <a:r>
                        <a:rPr lang="fr-FR" sz="1200" err="1"/>
                        <a:t>error</a:t>
                      </a:r>
                      <a:r>
                        <a:rPr lang="fr-FR" sz="1200" dirty="0"/>
                        <a:t> (</a:t>
                      </a:r>
                      <a:r>
                        <a:rPr lang="fr-FR" sz="1200" err="1"/>
                        <a:t>technical</a:t>
                      </a:r>
                      <a:r>
                        <a:rPr lang="fr-FR" sz="1200" dirty="0"/>
                        <a:t>/</a:t>
                      </a:r>
                      <a:r>
                        <a:rPr lang="fr-FR" sz="1200" err="1"/>
                        <a:t>functional</a:t>
                      </a:r>
                      <a:r>
                        <a:rPr lang="fr-FR" sz="12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494737"/>
                  </a:ext>
                </a:extLst>
              </a:tr>
              <a:tr h="5089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err="1"/>
                        <a:t>infoURL</a:t>
                      </a:r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String (url)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(</a:t>
                      </a:r>
                      <a:r>
                        <a:rPr lang="fr-FR" sz="1200" err="1"/>
                        <a:t>optional</a:t>
                      </a:r>
                      <a:r>
                        <a:rPr lang="fr-FR" sz="1200" dirty="0"/>
                        <a:t>) a Url to online documentation </a:t>
                      </a:r>
                      <a:r>
                        <a:rPr lang="fr-FR" sz="1200" err="1"/>
                        <a:t>that</a:t>
                      </a:r>
                      <a:r>
                        <a:rPr lang="fr-FR" sz="1200" dirty="0"/>
                        <a:t> </a:t>
                      </a:r>
                      <a:r>
                        <a:rPr lang="fr-FR" sz="1200" err="1"/>
                        <a:t>provides</a:t>
                      </a:r>
                      <a:r>
                        <a:rPr lang="fr-FR" sz="1200" dirty="0"/>
                        <a:t> more information about the </a:t>
                      </a:r>
                      <a:r>
                        <a:rPr lang="fr-FR" sz="1200" err="1"/>
                        <a:t>error</a:t>
                      </a:r>
                      <a:endParaRPr lang="fr-FR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61455"/>
                  </a:ext>
                </a:extLst>
              </a:tr>
            </a:tbl>
          </a:graphicData>
        </a:graphic>
      </p:graphicFrame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0C24C3A1-87D3-9F40-9496-3B5C2D673985}"/>
              </a:ext>
            </a:extLst>
          </p:cNvPr>
          <p:cNvSpPr txBox="1">
            <a:spLocks/>
          </p:cNvSpPr>
          <p:nvPr/>
        </p:nvSpPr>
        <p:spPr>
          <a:xfrm>
            <a:off x="21195" y="916229"/>
            <a:ext cx="4332803" cy="35514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defRPr lang="fr-FR" sz="20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28650" indent="-27146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985838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tabLst>
                <a:tab pos="985838" algn="l"/>
              </a:tabLst>
              <a:defRPr lang="fr-FR"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433513" indent="-266700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881188" indent="-17621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Wingdings" charset="2"/>
              <a:buChar char="§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GT Walsheim Regular" panose="02000503020000020003" pitchFamily="2" charset="77"/>
              </a:rPr>
              <a:t>HTTP </a:t>
            </a:r>
            <a:r>
              <a:rPr lang="fr-FR" dirty="0" err="1">
                <a:latin typeface="GT Walsheim Regular" panose="02000503020000020003" pitchFamily="2" charset="77"/>
              </a:rPr>
              <a:t>Status</a:t>
            </a:r>
            <a:r>
              <a:rPr lang="fr-FR" dirty="0">
                <a:latin typeface="GT Walsheim Regular" panose="02000503020000020003" pitchFamily="2" charset="77"/>
              </a:rPr>
              <a:t> code must </a:t>
            </a:r>
            <a:r>
              <a:rPr lang="fr-FR" dirty="0" err="1">
                <a:latin typeface="GT Walsheim Regular" panose="02000503020000020003" pitchFamily="2" charset="77"/>
              </a:rPr>
              <a:t>be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used</a:t>
            </a:r>
            <a:endParaRPr lang="fr-FR" dirty="0">
              <a:latin typeface="GT Walsheim Regular" panose="02000503020000020003" pitchFamily="2" charset="77"/>
            </a:endParaRPr>
          </a:p>
          <a:p>
            <a:r>
              <a:rPr lang="fr-FR" dirty="0" err="1">
                <a:latin typeface="GT Walsheim Regular" panose="02000503020000020003" pitchFamily="2" charset="77"/>
              </a:rPr>
              <a:t>Errors</a:t>
            </a:r>
            <a:r>
              <a:rPr lang="fr-FR" dirty="0">
                <a:latin typeface="GT Walsheim Regular" panose="02000503020000020003" pitchFamily="2" charset="77"/>
              </a:rPr>
              <a:t> must set http </a:t>
            </a:r>
            <a:r>
              <a:rPr lang="fr-FR" dirty="0" err="1">
                <a:latin typeface="GT Walsheim Regular" panose="02000503020000020003" pitchFamily="2" charset="77"/>
              </a:rPr>
              <a:t>error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status</a:t>
            </a:r>
            <a:r>
              <a:rPr lang="fr-FR" dirty="0">
                <a:latin typeface="GT Walsheim Regular" panose="02000503020000020003" pitchFamily="2" charset="77"/>
              </a:rPr>
              <a:t>, </a:t>
            </a:r>
            <a:r>
              <a:rPr lang="fr-FR" dirty="0" err="1">
                <a:latin typeface="GT Walsheim Regular" panose="02000503020000020003" pitchFamily="2" charset="77"/>
              </a:rPr>
              <a:t>never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>
                <a:solidFill>
                  <a:srgbClr val="00B050"/>
                </a:solidFill>
                <a:latin typeface="GT Walsheim Regular" panose="02000503020000020003" pitchFamily="2" charset="77"/>
              </a:rPr>
              <a:t>2xx</a:t>
            </a:r>
          </a:p>
          <a:p>
            <a:r>
              <a:rPr lang="fr-FR" dirty="0">
                <a:latin typeface="GT Walsheim Regular" panose="02000503020000020003" pitchFamily="2" charset="77"/>
              </a:rPr>
              <a:t>Use « </a:t>
            </a:r>
            <a:r>
              <a:rPr lang="fr-FR" dirty="0">
                <a:solidFill>
                  <a:srgbClr val="00B050"/>
                </a:solidFill>
                <a:latin typeface="GT Walsheim Regular" panose="02000503020000020003" pitchFamily="2" charset="77"/>
              </a:rPr>
              <a:t>201 </a:t>
            </a:r>
            <a:r>
              <a:rPr lang="fr-FR" dirty="0" err="1">
                <a:solidFill>
                  <a:srgbClr val="00B050"/>
                </a:solidFill>
                <a:latin typeface="GT Walsheim Regular" panose="02000503020000020003" pitchFamily="2" charset="77"/>
              </a:rPr>
              <a:t>Created</a:t>
            </a:r>
            <a:r>
              <a:rPr lang="fr-FR" dirty="0">
                <a:solidFill>
                  <a:srgbClr val="00B050"/>
                </a:solidFill>
                <a:latin typeface="GT Walsheim Regular" panose="02000503020000020003" pitchFamily="2" charset="77"/>
              </a:rPr>
              <a:t> </a:t>
            </a:r>
            <a:r>
              <a:rPr lang="fr-FR" dirty="0">
                <a:latin typeface="GT Walsheim Regular" panose="02000503020000020003" pitchFamily="2" charset="77"/>
              </a:rPr>
              <a:t>» for new ressource </a:t>
            </a:r>
            <a:r>
              <a:rPr lang="fr-FR" dirty="0" err="1">
                <a:latin typeface="GT Walsheim Regular" panose="02000503020000020003" pitchFamily="2" charset="77"/>
              </a:rPr>
              <a:t>creation</a:t>
            </a:r>
            <a:endParaRPr lang="fr-FR" dirty="0">
              <a:latin typeface="GT Walsheim Regular" panose="02000503020000020003" pitchFamily="2" charset="77"/>
            </a:endParaRPr>
          </a:p>
          <a:p>
            <a:r>
              <a:rPr lang="fr-FR" dirty="0">
                <a:latin typeface="GT Walsheim Regular" panose="02000503020000020003" pitchFamily="2" charset="77"/>
              </a:rPr>
              <a:t>Use « </a:t>
            </a:r>
            <a:r>
              <a:rPr lang="fr-FR" dirty="0">
                <a:solidFill>
                  <a:srgbClr val="00B050"/>
                </a:solidFill>
                <a:latin typeface="GT Walsheim Regular" panose="02000503020000020003" pitchFamily="2" charset="77"/>
              </a:rPr>
              <a:t>202 </a:t>
            </a:r>
            <a:r>
              <a:rPr lang="fr-FR" dirty="0" err="1">
                <a:solidFill>
                  <a:srgbClr val="00B050"/>
                </a:solidFill>
                <a:latin typeface="GT Walsheim Regular" panose="02000503020000020003" pitchFamily="2" charset="77"/>
              </a:rPr>
              <a:t>Accepted</a:t>
            </a:r>
            <a:r>
              <a:rPr lang="fr-FR" dirty="0">
                <a:solidFill>
                  <a:srgbClr val="00B050"/>
                </a:solidFill>
                <a:latin typeface="GT Walsheim Regular" panose="02000503020000020003" pitchFamily="2" charset="77"/>
              </a:rPr>
              <a:t> </a:t>
            </a:r>
            <a:r>
              <a:rPr lang="fr-FR" dirty="0">
                <a:latin typeface="GT Walsheim Regular" panose="02000503020000020003" pitchFamily="2" charset="77"/>
              </a:rPr>
              <a:t>» for </a:t>
            </a:r>
            <a:r>
              <a:rPr lang="fr-FR" dirty="0" err="1">
                <a:latin typeface="GT Walsheim Regular" panose="02000503020000020003" pitchFamily="2" charset="77"/>
              </a:rPr>
              <a:t>asynchronous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tasks</a:t>
            </a:r>
            <a:endParaRPr lang="fr-FR" dirty="0">
              <a:latin typeface="GT Walsheim Regular" panose="02000503020000020003" pitchFamily="2" charset="77"/>
            </a:endParaRPr>
          </a:p>
          <a:p>
            <a:r>
              <a:rPr lang="fr-FR" dirty="0">
                <a:latin typeface="GT Walsheim Regular" panose="02000503020000020003" pitchFamily="2" charset="77"/>
              </a:rPr>
              <a:t>Use « </a:t>
            </a:r>
            <a:r>
              <a:rPr lang="fr-FR" dirty="0">
                <a:solidFill>
                  <a:srgbClr val="00B050"/>
                </a:solidFill>
                <a:latin typeface="GT Walsheim Regular" panose="02000503020000020003" pitchFamily="2" charset="77"/>
              </a:rPr>
              <a:t>204 No Content </a:t>
            </a:r>
            <a:r>
              <a:rPr lang="fr-FR" dirty="0">
                <a:latin typeface="GT Walsheim Regular" panose="02000503020000020003" pitchFamily="2" charset="77"/>
              </a:rPr>
              <a:t>» for put </a:t>
            </a:r>
            <a:r>
              <a:rPr lang="fr-FR" dirty="0" err="1">
                <a:latin typeface="GT Walsheim Regular" panose="02000503020000020003" pitchFamily="2" charset="77"/>
              </a:rPr>
              <a:t>responses</a:t>
            </a:r>
            <a:r>
              <a:rPr lang="fr-FR" dirty="0">
                <a:latin typeface="GT Walsheim Regular" panose="02000503020000020003" pitchFamily="2" charset="77"/>
              </a:rPr>
              <a:t> in </a:t>
            </a:r>
            <a:r>
              <a:rPr lang="fr-FR" dirty="0" err="1">
                <a:latin typeface="GT Walsheim Regular" panose="02000503020000020003" pitchFamily="2" charset="77"/>
              </a:rPr>
              <a:t>general</a:t>
            </a:r>
            <a:endParaRPr lang="fr-FR" dirty="0">
              <a:latin typeface="GT Walsheim Regular" panose="02000503020000020003" pitchFamily="2" charset="77"/>
            </a:endParaRPr>
          </a:p>
          <a:p>
            <a:r>
              <a:rPr lang="fr-FR" dirty="0">
                <a:latin typeface="GT Walsheim Regular" panose="02000503020000020003" pitchFamily="2" charset="77"/>
              </a:rPr>
              <a:t>Never </a:t>
            </a:r>
            <a:r>
              <a:rPr lang="fr-FR" dirty="0" err="1">
                <a:latin typeface="GT Walsheim Regular" panose="02000503020000020003" pitchFamily="2" charset="77"/>
              </a:rPr>
              <a:t>define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nor</a:t>
            </a:r>
            <a:r>
              <a:rPr lang="fr-FR" dirty="0">
                <a:latin typeface="GT Walsheim Regular" panose="02000503020000020003" pitchFamily="2" charset="77"/>
              </a:rPr>
              <a:t> use custom </a:t>
            </a:r>
            <a:r>
              <a:rPr lang="fr-FR" dirty="0" err="1">
                <a:latin typeface="GT Walsheim Regular" panose="02000503020000020003" pitchFamily="2" charset="77"/>
              </a:rPr>
              <a:t>status</a:t>
            </a:r>
            <a:r>
              <a:rPr lang="fr-FR" dirty="0">
                <a:latin typeface="GT Walsheim Regular" panose="02000503020000020003" pitchFamily="2" charset="77"/>
              </a:rPr>
              <a:t> codes</a:t>
            </a:r>
          </a:p>
          <a:p>
            <a:r>
              <a:rPr lang="fr-FR" dirty="0">
                <a:latin typeface="GT Walsheim Regular" panose="02000503020000020003" pitchFamily="2" charset="77"/>
              </a:rPr>
              <a:t>Header </a:t>
            </a:r>
            <a:r>
              <a:rPr lang="fr-FR" dirty="0" err="1">
                <a:latin typeface="GT Walsheim Regular" panose="02000503020000020003" pitchFamily="2" charset="77"/>
              </a:rPr>
              <a:t>names</a:t>
            </a:r>
            <a:r>
              <a:rPr lang="fr-FR" dirty="0">
                <a:latin typeface="GT Walsheim Regular" panose="02000503020000020003" pitchFamily="2" charset="77"/>
              </a:rPr>
              <a:t> in </a:t>
            </a:r>
            <a:r>
              <a:rPr lang="fr-FR" dirty="0" err="1">
                <a:latin typeface="GT Walsheim Regular" panose="02000503020000020003" pitchFamily="2" charset="77"/>
              </a:rPr>
              <a:t>response</a:t>
            </a:r>
            <a:r>
              <a:rPr lang="fr-FR" dirty="0">
                <a:latin typeface="GT Walsheim Regular" panose="02000503020000020003" pitchFamily="2" charset="77"/>
              </a:rPr>
              <a:t> are </a:t>
            </a:r>
            <a:r>
              <a:rPr lang="fr-FR" dirty="0" err="1">
                <a:latin typeface="GT Walsheim Regular" panose="02000503020000020003" pitchFamily="2" charset="77"/>
              </a:rPr>
              <a:t>capitalized</a:t>
            </a:r>
            <a:r>
              <a:rPr lang="fr-FR" dirty="0">
                <a:latin typeface="GT Walsheim Regular" panose="02000503020000020003" pitchFamily="2" charset="77"/>
              </a:rPr>
              <a:t> and </a:t>
            </a:r>
            <a:r>
              <a:rPr lang="fr-FR" dirty="0" err="1">
                <a:latin typeface="GT Walsheim Regular" panose="02000503020000020003" pitchFamily="2" charset="77"/>
              </a:rPr>
              <a:t>hyphenated</a:t>
            </a:r>
            <a:endParaRPr lang="fr-FR" dirty="0">
              <a:latin typeface="GT Walsheim Regular" panose="02000503020000020003" pitchFamily="2" charset="77"/>
            </a:endParaRPr>
          </a:p>
          <a:p>
            <a:r>
              <a:rPr lang="fr-FR" dirty="0" err="1">
                <a:latin typeface="GT Walsheim Regular" panose="02000503020000020003" pitchFamily="2" charset="77"/>
              </a:rPr>
              <a:t>Error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response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should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be</a:t>
            </a:r>
            <a:r>
              <a:rPr lang="fr-FR" dirty="0">
                <a:latin typeface="GT Walsheim Regular" panose="02000503020000020003" pitchFamily="2" charset="77"/>
              </a:rPr>
              <a:t> a liste of </a:t>
            </a:r>
            <a:r>
              <a:rPr lang="fr-FR" dirty="0" err="1">
                <a:latin typeface="GT Walsheim Regular" panose="02000503020000020003" pitchFamily="2" charset="77"/>
              </a:rPr>
              <a:t>errors</a:t>
            </a:r>
            <a:r>
              <a:rPr lang="fr-FR" dirty="0">
                <a:latin typeface="GT Walsheim Regular" panose="02000503020000020003" pitchFamily="2" charset="77"/>
              </a:rPr>
              <a:t> as in the </a:t>
            </a:r>
            <a:r>
              <a:rPr lang="fr-FR" dirty="0" err="1">
                <a:latin typeface="GT Walsheim Regular" panose="02000503020000020003" pitchFamily="2" charset="77"/>
              </a:rPr>
              <a:t>following</a:t>
            </a:r>
            <a:r>
              <a:rPr lang="fr-FR" dirty="0">
                <a:latin typeface="GT Walsheim Regular" panose="02000503020000020003" pitchFamily="2" charset="77"/>
              </a:rPr>
              <a:t> format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A5C511-9BE4-944F-85A4-8F22A2D00A28}"/>
              </a:ext>
            </a:extLst>
          </p:cNvPr>
          <p:cNvSpPr/>
          <p:nvPr/>
        </p:nvSpPr>
        <p:spPr>
          <a:xfrm>
            <a:off x="4183897" y="3731570"/>
            <a:ext cx="4938908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HTTP/1.1 400 Bad </a:t>
            </a:r>
            <a:r>
              <a:rPr lang="fr-FR" sz="800" dirty="0" err="1">
                <a:solidFill>
                  <a:srgbClr val="C00000"/>
                </a:solidFill>
                <a:latin typeface="CourierNewPSMT" panose="02070309020205020404" pitchFamily="49" charset="0"/>
              </a:rPr>
              <a:t>Request</a:t>
            </a:r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 </a:t>
            </a:r>
            <a:endParaRPr lang="fr-FR" sz="800" dirty="0">
              <a:solidFill>
                <a:srgbClr val="C00000"/>
              </a:solidFill>
            </a:endParaRPr>
          </a:p>
          <a:p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{</a:t>
            </a:r>
            <a:b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</a:br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   "</a:t>
            </a:r>
            <a:r>
              <a:rPr lang="fr-FR" sz="800" dirty="0" err="1">
                <a:solidFill>
                  <a:srgbClr val="C00000"/>
                </a:solidFill>
                <a:latin typeface="CourierNewPSMT" panose="02070309020205020404" pitchFamily="49" charset="0"/>
              </a:rPr>
              <a:t>errors</a:t>
            </a:r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": [{ </a:t>
            </a:r>
            <a:endParaRPr lang="fr-FR" sz="800" dirty="0">
              <a:solidFill>
                <a:srgbClr val="C00000"/>
              </a:solidFill>
            </a:endParaRPr>
          </a:p>
          <a:p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         "code": "BALANCE_INSFFICIENT", </a:t>
            </a:r>
            <a:b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</a:br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         "message": "</a:t>
            </a:r>
            <a:r>
              <a:rPr lang="fr-FR" sz="800" dirty="0" err="1">
                <a:solidFill>
                  <a:srgbClr val="C00000"/>
                </a:solidFill>
                <a:latin typeface="CourierNewPSMT" panose="02070309020205020404" pitchFamily="49" charset="0"/>
              </a:rPr>
              <a:t>Insufficient</a:t>
            </a:r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 balance to </a:t>
            </a:r>
            <a:r>
              <a:rPr lang="fr-FR" sz="800" dirty="0" err="1">
                <a:solidFill>
                  <a:srgbClr val="C00000"/>
                </a:solidFill>
                <a:latin typeface="CourierNewPSMT" panose="02070309020205020404" pitchFamily="49" charset="0"/>
              </a:rPr>
              <a:t>process</a:t>
            </a:r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 </a:t>
            </a:r>
            <a:r>
              <a:rPr lang="fr-FR" sz="800" dirty="0" err="1">
                <a:solidFill>
                  <a:srgbClr val="C00000"/>
                </a:solidFill>
                <a:latin typeface="CourierNewPSMT" panose="02070309020205020404" pitchFamily="49" charset="0"/>
              </a:rPr>
              <a:t>purchase</a:t>
            </a:r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", </a:t>
            </a:r>
            <a:b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</a:br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         "description": "The user </a:t>
            </a:r>
            <a:r>
              <a:rPr lang="fr-FR" sz="800" dirty="0" err="1">
                <a:solidFill>
                  <a:srgbClr val="C00000"/>
                </a:solidFill>
                <a:latin typeface="CourierNewPSMT" panose="02070309020205020404" pitchFamily="49" charset="0"/>
              </a:rPr>
              <a:t>prepaid</a:t>
            </a:r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 </a:t>
            </a:r>
            <a:r>
              <a:rPr lang="fr-FR" sz="800" dirty="0" err="1">
                <a:solidFill>
                  <a:srgbClr val="C00000"/>
                </a:solidFill>
                <a:latin typeface="CourierNewPSMT" panose="02070309020205020404" pitchFamily="49" charset="0"/>
              </a:rPr>
              <a:t>account</a:t>
            </a:r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 has </a:t>
            </a:r>
            <a:r>
              <a:rPr lang="fr-FR" sz="800" dirty="0" err="1">
                <a:solidFill>
                  <a:srgbClr val="C00000"/>
                </a:solidFill>
                <a:latin typeface="CourierNewPSMT" panose="02070309020205020404" pitchFamily="49" charset="0"/>
              </a:rPr>
              <a:t>insufficient</a:t>
            </a:r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 </a:t>
            </a:r>
            <a:r>
              <a:rPr lang="fr-FR" sz="800" dirty="0" err="1">
                <a:solidFill>
                  <a:srgbClr val="C00000"/>
                </a:solidFill>
                <a:latin typeface="CourierNewPSMT" panose="02070309020205020404" pitchFamily="49" charset="0"/>
              </a:rPr>
              <a:t>credit</a:t>
            </a:r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 to </a:t>
            </a:r>
            <a:r>
              <a:rPr lang="fr-FR" sz="800" dirty="0" err="1">
                <a:solidFill>
                  <a:srgbClr val="C00000"/>
                </a:solidFill>
                <a:latin typeface="CourierNewPSMT" panose="02070309020205020404" pitchFamily="49" charset="0"/>
              </a:rPr>
              <a:t>purchase</a:t>
            </a:r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 the </a:t>
            </a:r>
            <a:r>
              <a:rPr lang="fr-FR" sz="800" dirty="0" err="1">
                <a:solidFill>
                  <a:srgbClr val="C00000"/>
                </a:solidFill>
                <a:latin typeface="CourierNewPSMT" panose="02070309020205020404" pitchFamily="49" charset="0"/>
              </a:rPr>
              <a:t>product</a:t>
            </a:r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",</a:t>
            </a:r>
            <a:b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</a:br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         "</a:t>
            </a:r>
            <a:r>
              <a:rPr lang="fr-FR" sz="800" dirty="0" err="1">
                <a:solidFill>
                  <a:srgbClr val="C00000"/>
                </a:solidFill>
                <a:latin typeface="CourierNewPSMT" panose="02070309020205020404" pitchFamily="49" charset="0"/>
              </a:rPr>
              <a:t>infoURL</a:t>
            </a:r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": "http://</a:t>
            </a:r>
            <a:r>
              <a:rPr lang="fr-FR" sz="800" dirty="0" err="1">
                <a:solidFill>
                  <a:srgbClr val="C00000"/>
                </a:solidFill>
                <a:latin typeface="CourierNewPSMT" panose="02070309020205020404" pitchFamily="49" charset="0"/>
              </a:rPr>
              <a:t>someurl.com</a:t>
            </a:r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",</a:t>
            </a:r>
            <a:endParaRPr lang="fr-FR" sz="800" dirty="0">
              <a:solidFill>
                <a:srgbClr val="C00000"/>
              </a:solidFill>
            </a:endParaRPr>
          </a:p>
          <a:p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    }]</a:t>
            </a:r>
            <a:b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</a:br>
            <a:r>
              <a:rPr lang="fr-FR" sz="800" dirty="0">
                <a:solidFill>
                  <a:srgbClr val="C00000"/>
                </a:solidFill>
                <a:latin typeface="CourierNewPSMT" panose="02070309020205020404" pitchFamily="49" charset="0"/>
              </a:rPr>
              <a:t>} </a:t>
            </a:r>
            <a:endParaRPr lang="fr-FR" sz="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4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2AA85-0A0E-BC42-A539-A240B76A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HTTP Body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3152AF-A8CC-D743-95B6-2B3180B4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F5F2BF-21CB-A64A-9BB6-ED25E73F9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1923"/>
            <a:ext cx="4332803" cy="3551418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D9576F-6A99-3F49-9ADF-B841935DA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258888" algn="l"/>
            <a:r>
              <a:rPr lang="en-US" dirty="0"/>
              <a:t>© 2020 - Confidential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0C24C3A1-87D3-9F40-9496-3B5C2D673985}"/>
              </a:ext>
            </a:extLst>
          </p:cNvPr>
          <p:cNvSpPr txBox="1">
            <a:spLocks/>
          </p:cNvSpPr>
          <p:nvPr/>
        </p:nvSpPr>
        <p:spPr>
          <a:xfrm>
            <a:off x="21195" y="916229"/>
            <a:ext cx="8371243" cy="35514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defRPr lang="fr-FR" sz="20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28650" indent="-27146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985838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tabLst>
                <a:tab pos="985838" algn="l"/>
              </a:tabLst>
              <a:defRPr lang="fr-FR"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433513" indent="-266700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881188" indent="-17621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Wingdings" charset="2"/>
              <a:buChar char="§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FFC000"/>
                </a:solidFill>
                <a:latin typeface="GT Walsheim Regular" panose="02000503020000020003" pitchFamily="2" charset="77"/>
              </a:rPr>
              <a:t>Body </a:t>
            </a:r>
            <a:r>
              <a:rPr lang="fr-FR" dirty="0" err="1">
                <a:solidFill>
                  <a:srgbClr val="FFC000"/>
                </a:solidFill>
                <a:latin typeface="GT Walsheim Regular" panose="02000503020000020003" pitchFamily="2" charset="77"/>
              </a:rPr>
              <a:t>fields</a:t>
            </a:r>
            <a:r>
              <a:rPr lang="fr-FR" dirty="0">
                <a:solidFill>
                  <a:srgbClr val="FFC000"/>
                </a:solidFill>
                <a:latin typeface="GT Walsheim Regular" panose="02000503020000020003" pitchFamily="2" charset="77"/>
              </a:rPr>
              <a:t> are </a:t>
            </a:r>
            <a:r>
              <a:rPr lang="fr-FR" dirty="0" err="1">
                <a:solidFill>
                  <a:srgbClr val="FFC000"/>
                </a:solidFill>
                <a:latin typeface="GT Walsheim Regular" panose="02000503020000020003" pitchFamily="2" charset="77"/>
              </a:rPr>
              <a:t>lowercase</a:t>
            </a:r>
            <a:r>
              <a:rPr lang="fr-FR" dirty="0">
                <a:solidFill>
                  <a:srgbClr val="FFC000"/>
                </a:solidFill>
                <a:latin typeface="GT Walsheim Regular" panose="02000503020000020003" pitchFamily="2" charset="77"/>
              </a:rPr>
              <a:t>. Camel-case notation </a:t>
            </a:r>
            <a:r>
              <a:rPr lang="fr-FR" dirty="0" err="1">
                <a:solidFill>
                  <a:srgbClr val="FFC000"/>
                </a:solidFill>
                <a:latin typeface="GT Walsheim Regular" panose="02000503020000020003" pitchFamily="2" charset="77"/>
              </a:rPr>
              <a:t>is</a:t>
            </a:r>
            <a:r>
              <a:rPr lang="fr-FR" dirty="0">
                <a:solidFill>
                  <a:srgbClr val="FFC000"/>
                </a:solidFill>
                <a:latin typeface="GT Walsheim Regular" panose="02000503020000020003" pitchFamily="2" charset="77"/>
              </a:rPr>
              <a:t> </a:t>
            </a:r>
            <a:r>
              <a:rPr lang="fr-FR" dirty="0" err="1">
                <a:solidFill>
                  <a:srgbClr val="FFC000"/>
                </a:solidFill>
                <a:latin typeface="GT Walsheim Regular" panose="02000503020000020003" pitchFamily="2" charset="77"/>
              </a:rPr>
              <a:t>preferred</a:t>
            </a:r>
            <a:r>
              <a:rPr lang="fr-FR" dirty="0">
                <a:solidFill>
                  <a:srgbClr val="FFC000"/>
                </a:solidFill>
                <a:latin typeface="GT Walsheim Regular" panose="02000503020000020003" pitchFamily="2" charset="77"/>
              </a:rPr>
              <a:t> </a:t>
            </a:r>
            <a:r>
              <a:rPr lang="fr-FR" dirty="0" err="1">
                <a:solidFill>
                  <a:srgbClr val="FFC000"/>
                </a:solidFill>
                <a:latin typeface="GT Walsheim Regular" panose="02000503020000020003" pitchFamily="2" charset="77"/>
              </a:rPr>
              <a:t>compared</a:t>
            </a:r>
            <a:r>
              <a:rPr lang="fr-FR" dirty="0">
                <a:solidFill>
                  <a:srgbClr val="FFC000"/>
                </a:solidFill>
                <a:latin typeface="GT Walsheim Regular" panose="02000503020000020003" pitchFamily="2" charset="77"/>
              </a:rPr>
              <a:t> to </a:t>
            </a:r>
            <a:r>
              <a:rPr lang="fr-FR" dirty="0" err="1">
                <a:solidFill>
                  <a:srgbClr val="FFC000"/>
                </a:solidFill>
                <a:latin typeface="GT Walsheim Regular" panose="02000503020000020003" pitchFamily="2" charset="77"/>
              </a:rPr>
              <a:t>underscore</a:t>
            </a:r>
            <a:r>
              <a:rPr lang="fr-FR" dirty="0">
                <a:solidFill>
                  <a:srgbClr val="FFC000"/>
                </a:solidFill>
                <a:latin typeface="GT Walsheim Regular" panose="02000503020000020003" pitchFamily="2" charset="77"/>
              </a:rPr>
              <a:t> compound </a:t>
            </a:r>
            <a:r>
              <a:rPr lang="fr-FR" dirty="0" err="1">
                <a:solidFill>
                  <a:srgbClr val="FFC000"/>
                </a:solidFill>
                <a:latin typeface="GT Walsheim Regular" panose="02000503020000020003" pitchFamily="2" charset="77"/>
              </a:rPr>
              <a:t>words</a:t>
            </a:r>
            <a:endParaRPr lang="fr-FR" dirty="0">
              <a:solidFill>
                <a:srgbClr val="FFC000"/>
              </a:solidFill>
              <a:latin typeface="GT Walsheim Regular" panose="02000503020000020003" pitchFamily="2" charset="77"/>
            </a:endParaRPr>
          </a:p>
          <a:p>
            <a:r>
              <a:rPr lang="fr-FR" dirty="0">
                <a:latin typeface="GT Walsheim Regular" panose="02000503020000020003" pitchFamily="2" charset="77"/>
              </a:rPr>
              <a:t>Bodies must </a:t>
            </a:r>
            <a:r>
              <a:rPr lang="fr-FR" dirty="0" err="1">
                <a:latin typeface="GT Walsheim Regular" panose="02000503020000020003" pitchFamily="2" charset="77"/>
              </a:rPr>
              <a:t>be</a:t>
            </a:r>
            <a:r>
              <a:rPr lang="fr-FR" dirty="0">
                <a:latin typeface="GT Walsheim Regular" panose="02000503020000020003" pitchFamily="2" charset="77"/>
              </a:rPr>
              <a:t> JSON by default. </a:t>
            </a:r>
            <a:r>
              <a:rPr lang="fr-FR" dirty="0" err="1">
                <a:latin typeface="GT Walsheim Regular" panose="02000503020000020003" pitchFamily="2" charset="77"/>
              </a:rPr>
              <a:t>Additional</a:t>
            </a:r>
            <a:r>
              <a:rPr lang="fr-FR" dirty="0">
                <a:latin typeface="GT Walsheim Regular" panose="02000503020000020003" pitchFamily="2" charset="77"/>
              </a:rPr>
              <a:t> Media Types </a:t>
            </a:r>
            <a:r>
              <a:rPr lang="fr-FR" dirty="0" err="1">
                <a:latin typeface="GT Walsheim Regular" panose="02000503020000020003" pitchFamily="2" charset="77"/>
              </a:rPr>
              <a:t>may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be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suported</a:t>
            </a:r>
            <a:endParaRPr lang="fr-FR" dirty="0">
              <a:latin typeface="GT Walsheim Regular" panose="02000503020000020003" pitchFamily="2" charset="77"/>
            </a:endParaRPr>
          </a:p>
          <a:p>
            <a:r>
              <a:rPr lang="fr-FR" dirty="0">
                <a:latin typeface="GT Walsheim Regular" panose="02000503020000020003" pitchFamily="2" charset="77"/>
              </a:rPr>
              <a:t>Must </a:t>
            </a:r>
            <a:r>
              <a:rPr lang="fr-FR" dirty="0" err="1">
                <a:latin typeface="GT Walsheim Regular" panose="02000503020000020003" pitchFamily="2" charset="77"/>
              </a:rPr>
              <a:t>be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encoded</a:t>
            </a:r>
            <a:r>
              <a:rPr lang="fr-FR" dirty="0">
                <a:latin typeface="GT Walsheim Regular" panose="02000503020000020003" pitchFamily="2" charset="77"/>
              </a:rPr>
              <a:t> in UTF-8</a:t>
            </a:r>
          </a:p>
          <a:p>
            <a:r>
              <a:rPr lang="fr-FR" dirty="0" err="1">
                <a:latin typeface="GT Walsheim Regular" panose="02000503020000020003" pitchFamily="2" charset="77"/>
              </a:rPr>
              <a:t>Boolean</a:t>
            </a:r>
            <a:r>
              <a:rPr lang="fr-FR" dirty="0">
                <a:latin typeface="GT Walsheim Regular" panose="02000503020000020003" pitchFamily="2" charset="77"/>
              </a:rPr>
              <a:t> use </a:t>
            </a:r>
            <a:r>
              <a:rPr lang="fr-FR" dirty="0" err="1">
                <a:latin typeface="GT Walsheim Regular" panose="02000503020000020003" pitchFamily="2" charset="77"/>
              </a:rPr>
              <a:t>true</a:t>
            </a:r>
            <a:r>
              <a:rPr lang="fr-FR" dirty="0">
                <a:latin typeface="GT Walsheim Regular" panose="02000503020000020003" pitchFamily="2" charset="77"/>
              </a:rPr>
              <a:t> or false values</a:t>
            </a:r>
          </a:p>
          <a:p>
            <a:r>
              <a:rPr lang="fr-FR" dirty="0">
                <a:latin typeface="GT Walsheim Regular" panose="02000503020000020003" pitchFamily="2" charset="77"/>
              </a:rPr>
              <a:t>Phone </a:t>
            </a:r>
            <a:r>
              <a:rPr lang="fr-FR" dirty="0" err="1">
                <a:latin typeface="GT Walsheim Regular" panose="02000503020000020003" pitchFamily="2" charset="77"/>
              </a:rPr>
              <a:t>numbers</a:t>
            </a:r>
            <a:r>
              <a:rPr lang="fr-FR" dirty="0">
                <a:latin typeface="GT Walsheim Regular" panose="02000503020000020003" pitchFamily="2" charset="77"/>
              </a:rPr>
              <a:t>, </a:t>
            </a:r>
            <a:r>
              <a:rPr lang="fr-FR" dirty="0" err="1">
                <a:latin typeface="GT Walsheim Regular" panose="02000503020000020003" pitchFamily="2" charset="77"/>
              </a:rPr>
              <a:t>Languages</a:t>
            </a:r>
            <a:r>
              <a:rPr lang="fr-FR" dirty="0">
                <a:latin typeface="GT Walsheim Regular" panose="02000503020000020003" pitchFamily="2" charset="77"/>
              </a:rPr>
              <a:t>, URL format and Email format </a:t>
            </a:r>
            <a:r>
              <a:rPr lang="fr-FR" dirty="0" err="1">
                <a:latin typeface="GT Walsheim Regular" panose="02000503020000020003" pitchFamily="2" charset="77"/>
              </a:rPr>
              <a:t>follow</a:t>
            </a:r>
            <a:r>
              <a:rPr lang="fr-FR" dirty="0">
                <a:latin typeface="GT Walsheim Regular" panose="02000503020000020003" pitchFamily="2" charset="77"/>
              </a:rPr>
              <a:t> RFC standards</a:t>
            </a:r>
          </a:p>
          <a:p>
            <a:r>
              <a:rPr lang="fr-FR" dirty="0">
                <a:latin typeface="GT Walsheim Regular" panose="02000503020000020003" pitchFamily="2" charset="77"/>
              </a:rPr>
              <a:t>Country Code </a:t>
            </a:r>
            <a:r>
              <a:rPr lang="fr-FR" dirty="0" err="1">
                <a:latin typeface="GT Walsheim Regular" panose="02000503020000020003" pitchFamily="2" charset="77"/>
              </a:rPr>
              <a:t>follows</a:t>
            </a:r>
            <a:r>
              <a:rPr lang="fr-FR" dirty="0">
                <a:latin typeface="GT Walsheim Regular" panose="02000503020000020003" pitchFamily="2" charset="77"/>
              </a:rPr>
              <a:t> ISO alpha 2</a:t>
            </a:r>
          </a:p>
          <a:p>
            <a:r>
              <a:rPr lang="fr-FR" dirty="0">
                <a:latin typeface="GT Walsheim Regular" panose="02000503020000020003" pitchFamily="2" charset="77"/>
              </a:rPr>
              <a:t>Dates and Date Time </a:t>
            </a:r>
            <a:r>
              <a:rPr lang="fr-FR" dirty="0" err="1">
                <a:latin typeface="GT Walsheim Regular" panose="02000503020000020003" pitchFamily="2" charset="77"/>
              </a:rPr>
              <a:t>follow</a:t>
            </a:r>
            <a:r>
              <a:rPr lang="fr-FR" dirty="0">
                <a:latin typeface="GT Walsheim Regular" panose="02000503020000020003" pitchFamily="2" charset="77"/>
              </a:rPr>
              <a:t> ISO standards</a:t>
            </a:r>
          </a:p>
          <a:p>
            <a:r>
              <a:rPr lang="fr-FR" dirty="0">
                <a:latin typeface="GT Walsheim Regular" panose="02000503020000020003" pitchFamily="2" charset="77"/>
              </a:rPr>
              <a:t>Time zone </a:t>
            </a:r>
            <a:r>
              <a:rPr lang="fr-FR" dirty="0" err="1">
                <a:latin typeface="GT Walsheim Regular" panose="02000503020000020003" pitchFamily="2" charset="77"/>
              </a:rPr>
              <a:t>represented</a:t>
            </a:r>
            <a:r>
              <a:rPr lang="fr-FR" dirty="0">
                <a:latin typeface="GT Walsheim Regular" panose="02000503020000020003" pitchFamily="2" charset="77"/>
              </a:rPr>
              <a:t> as UTC or as an offset </a:t>
            </a:r>
            <a:r>
              <a:rPr lang="fr-FR" dirty="0" err="1">
                <a:latin typeface="GT Walsheim Regular" panose="02000503020000020003" pitchFamily="2" charset="77"/>
              </a:rPr>
              <a:t>from</a:t>
            </a:r>
            <a:r>
              <a:rPr lang="fr-FR" dirty="0">
                <a:latin typeface="GT Walsheim Regular" panose="02000503020000020003" pitchFamily="2" charset="77"/>
              </a:rPr>
              <a:t> UTC in </a:t>
            </a:r>
            <a:r>
              <a:rPr lang="fr-FR" dirty="0" err="1">
                <a:latin typeface="GT Walsheim Regular" panose="02000503020000020003" pitchFamily="2" charset="77"/>
              </a:rPr>
              <a:t>responses</a:t>
            </a:r>
            <a:endParaRPr lang="fr-FR" dirty="0">
              <a:latin typeface="GT Walsheim Regular" panose="02000503020000020003" pitchFamily="2" charset="77"/>
            </a:endParaRPr>
          </a:p>
          <a:p>
            <a:r>
              <a:rPr lang="fr-FR" dirty="0">
                <a:solidFill>
                  <a:srgbClr val="C00000"/>
                </a:solidFill>
                <a:latin typeface="GT Walsheim Regular" panose="02000503020000020003" pitchFamily="2" charset="77"/>
              </a:rPr>
              <a:t>No more </a:t>
            </a:r>
            <a:r>
              <a:rPr lang="fr-FR" dirty="0" err="1">
                <a:solidFill>
                  <a:srgbClr val="C00000"/>
                </a:solidFill>
                <a:latin typeface="GT Walsheim Regular" panose="02000503020000020003" pitchFamily="2" charset="77"/>
              </a:rPr>
              <a:t>than</a:t>
            </a:r>
            <a:r>
              <a:rPr lang="fr-FR" dirty="0">
                <a:solidFill>
                  <a:srgbClr val="C00000"/>
                </a:solidFill>
                <a:latin typeface="GT Walsheim Regular" panose="02000503020000020003" pitchFamily="2" charset="77"/>
              </a:rPr>
              <a:t> 2 imbrication </a:t>
            </a:r>
            <a:r>
              <a:rPr lang="fr-FR" dirty="0" err="1">
                <a:solidFill>
                  <a:srgbClr val="C00000"/>
                </a:solidFill>
                <a:latin typeface="GT Walsheim Regular" panose="02000503020000020003" pitchFamily="2" charset="77"/>
              </a:rPr>
              <a:t>levels</a:t>
            </a:r>
            <a:r>
              <a:rPr lang="fr-FR" dirty="0">
                <a:solidFill>
                  <a:srgbClr val="C00000"/>
                </a:solidFill>
                <a:latin typeface="GT Walsheim Regular" panose="02000503020000020003" pitchFamily="2" charset="77"/>
              </a:rPr>
              <a:t> !!!!</a:t>
            </a:r>
          </a:p>
          <a:p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23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2AA85-0A0E-BC42-A539-A240B76A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Interval</a:t>
            </a:r>
            <a:r>
              <a:rPr lang="fr-FR" dirty="0"/>
              <a:t> of values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3152AF-A8CC-D743-95B6-2B3180B4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F5F2BF-21CB-A64A-9BB6-ED25E73F9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1923"/>
            <a:ext cx="4332803" cy="3551418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D9576F-6A99-3F49-9ADF-B841935DA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258888" algn="l"/>
            <a:r>
              <a:rPr lang="en-US" dirty="0"/>
              <a:t>© 2020 - Confidential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0C24C3A1-87D3-9F40-9496-3B5C2D673985}"/>
              </a:ext>
            </a:extLst>
          </p:cNvPr>
          <p:cNvSpPr txBox="1">
            <a:spLocks/>
          </p:cNvSpPr>
          <p:nvPr/>
        </p:nvSpPr>
        <p:spPr>
          <a:xfrm>
            <a:off x="21196" y="916229"/>
            <a:ext cx="4550804" cy="355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defRPr lang="fr-FR" sz="20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28650" indent="-27146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985838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tabLst>
                <a:tab pos="985838" algn="l"/>
              </a:tabLst>
              <a:defRPr lang="fr-FR"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433513" indent="-266700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881188" indent="-17621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Wingdings" charset="2"/>
              <a:buChar char="§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>
                <a:latin typeface="GT Walsheim Regular" panose="02000503020000020003" pitchFamily="2" charset="77"/>
              </a:rPr>
              <a:t>Query</a:t>
            </a:r>
            <a:r>
              <a:rPr lang="fr-FR" dirty="0">
                <a:latin typeface="GT Walsheim Regular" panose="02000503020000020003" pitchFamily="2" charset="77"/>
              </a:rPr>
              <a:t>-string </a:t>
            </a:r>
            <a:r>
              <a:rPr lang="fr-FR" dirty="0" err="1">
                <a:latin typeface="GT Walsheim Regular" panose="02000503020000020003" pitchFamily="2" charset="77"/>
              </a:rPr>
              <a:t>interval</a:t>
            </a:r>
            <a:r>
              <a:rPr lang="fr-FR" dirty="0">
                <a:latin typeface="GT Walsheim Regular" panose="02000503020000020003" pitchFamily="2" charset="77"/>
              </a:rPr>
              <a:t> of values use comma</a:t>
            </a:r>
          </a:p>
          <a:p>
            <a:r>
              <a:rPr lang="fr-FR" dirty="0">
                <a:latin typeface="GT Walsheim Regular" panose="02000503020000020003" pitchFamily="2" charset="77"/>
              </a:rPr>
              <a:t>In bodies, use an </a:t>
            </a:r>
            <a:r>
              <a:rPr lang="fr-FR" dirty="0" err="1">
                <a:latin typeface="GT Walsheim Regular" panose="02000503020000020003" pitchFamily="2" charset="77"/>
              </a:rPr>
              <a:t>array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list</a:t>
            </a:r>
            <a:r>
              <a:rPr lang="fr-FR" dirty="0">
                <a:latin typeface="GT Walsheim Regular" panose="02000503020000020003" pitchFamily="2" charset="77"/>
              </a:rPr>
              <a:t> of tags</a:t>
            </a:r>
          </a:p>
          <a:p>
            <a:r>
              <a:rPr lang="fr-FR" dirty="0" err="1">
                <a:latin typeface="GT Walsheim Regular" panose="02000503020000020003" pitchFamily="2" charset="77"/>
              </a:rPr>
              <a:t>Query</a:t>
            </a:r>
            <a:r>
              <a:rPr lang="fr-FR" dirty="0">
                <a:latin typeface="GT Walsheim Regular" panose="02000503020000020003" pitchFamily="2" charset="77"/>
              </a:rPr>
              <a:t>-string partial </a:t>
            </a:r>
            <a:r>
              <a:rPr lang="fr-FR" dirty="0" err="1">
                <a:latin typeface="GT Walsheim Regular" panose="02000503020000020003" pitchFamily="2" charset="77"/>
              </a:rPr>
              <a:t>intervals</a:t>
            </a:r>
            <a:r>
              <a:rPr lang="fr-FR" dirty="0">
                <a:latin typeface="GT Walsheim Regular" panose="02000503020000020003" pitchFamily="2" charset="77"/>
              </a:rPr>
              <a:t> use comma </a:t>
            </a:r>
            <a:r>
              <a:rPr lang="fr-FR" dirty="0" err="1">
                <a:latin typeface="GT Walsheim Regular" panose="02000503020000020003" pitchFamily="2" charset="77"/>
              </a:rPr>
              <a:t>with</a:t>
            </a:r>
            <a:r>
              <a:rPr lang="fr-FR" dirty="0">
                <a:latin typeface="GT Walsheim Regular" panose="02000503020000020003" pitchFamily="2" charset="77"/>
              </a:rPr>
              <a:t> one </a:t>
            </a:r>
            <a:r>
              <a:rPr lang="fr-FR" dirty="0" err="1">
                <a:latin typeface="GT Walsheim Regular" panose="02000503020000020003" pitchFamily="2" charset="77"/>
              </a:rPr>
              <a:t>bound</a:t>
            </a:r>
            <a:endParaRPr lang="fr-FR" dirty="0">
              <a:latin typeface="GT Walsheim Regular" panose="02000503020000020003" pitchFamily="2" charset="77"/>
            </a:endParaRPr>
          </a:p>
          <a:p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22274522-C5ED-BD4F-8C0B-4CE30105E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293795"/>
              </p:ext>
            </p:extLst>
          </p:nvPr>
        </p:nvGraphicFramePr>
        <p:xfrm>
          <a:off x="4790003" y="141697"/>
          <a:ext cx="4164122" cy="33375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409617">
                  <a:extLst>
                    <a:ext uri="{9D8B030D-6E8A-4147-A177-3AD203B41FA5}">
                      <a16:colId xmlns:a16="http://schemas.microsoft.com/office/drawing/2014/main" val="2027490760"/>
                    </a:ext>
                  </a:extLst>
                </a:gridCol>
                <a:gridCol w="754505">
                  <a:extLst>
                    <a:ext uri="{9D8B030D-6E8A-4147-A177-3AD203B41FA5}">
                      <a16:colId xmlns:a16="http://schemas.microsoft.com/office/drawing/2014/main" val="2511464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200" dirty="0" err="1"/>
                        <a:t>Request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R or W?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389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“</a:t>
                      </a:r>
                      <a:r>
                        <a:rPr lang="fr-FR" sz="1200" dirty="0" err="1"/>
                        <a:t>userIds</a:t>
                      </a:r>
                      <a:r>
                        <a:rPr lang="fr-FR" sz="1200" dirty="0"/>
                        <a:t>“ : “123, 124, …“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>
                          <a:solidFill>
                            <a:srgbClr val="C00000"/>
                          </a:solidFill>
                        </a:rPr>
                        <a:t>Wrong</a:t>
                      </a:r>
                      <a:endParaRPr lang="fr-FR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200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“</a:t>
                      </a:r>
                      <a:r>
                        <a:rPr lang="fr-FR" sz="1200" dirty="0" err="1"/>
                        <a:t>userIds</a:t>
                      </a:r>
                      <a:r>
                        <a:rPr lang="fr-FR" sz="1200" dirty="0"/>
                        <a:t>“ : [123, 124, …]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B050"/>
                          </a:solidFill>
                        </a:rPr>
                        <a:t>Right</a:t>
                      </a:r>
                      <a:endParaRPr lang="fr-FR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56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?</a:t>
                      </a:r>
                      <a:r>
                        <a:rPr lang="fr-FR" sz="1200" dirty="0" err="1"/>
                        <a:t>interval</a:t>
                      </a:r>
                      <a:r>
                        <a:rPr lang="fr-FR" sz="1200" dirty="0"/>
                        <a:t>=</a:t>
                      </a:r>
                      <a:r>
                        <a:rPr lang="fr-FR" sz="1200" dirty="0" err="1"/>
                        <a:t>fromValue,toValue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B050"/>
                          </a:solidFill>
                        </a:rPr>
                        <a:t>Right</a:t>
                      </a:r>
                      <a:endParaRPr lang="fr-FR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494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?</a:t>
                      </a:r>
                      <a:r>
                        <a:rPr lang="fr-FR" sz="1200" dirty="0" err="1"/>
                        <a:t>pricesInterval</a:t>
                      </a:r>
                      <a:r>
                        <a:rPr lang="fr-FR" sz="1200" dirty="0"/>
                        <a:t>=10,18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B050"/>
                          </a:solidFill>
                        </a:rPr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61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?</a:t>
                      </a:r>
                      <a:r>
                        <a:rPr lang="fr-FR" sz="1200" dirty="0" err="1"/>
                        <a:t>serviceDates</a:t>
                      </a:r>
                      <a:r>
                        <a:rPr lang="fr-FR" sz="1200" dirty="0"/>
                        <a:t>=2020-01-01,2020-12-31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B050"/>
                          </a:solidFill>
                        </a:rPr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643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?</a:t>
                      </a:r>
                      <a:r>
                        <a:rPr lang="fr-FR" sz="1200" dirty="0" err="1"/>
                        <a:t>partialInterval</a:t>
                      </a:r>
                      <a:r>
                        <a:rPr lang="fr-FR" sz="1200" dirty="0"/>
                        <a:t>=</a:t>
                      </a:r>
                      <a:r>
                        <a:rPr lang="fr-FR" sz="1200" dirty="0" err="1"/>
                        <a:t>fromValue</a:t>
                      </a:r>
                      <a:r>
                        <a:rPr lang="fr-FR" sz="120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B050"/>
                          </a:solidFill>
                        </a:rPr>
                        <a:t>Right</a:t>
                      </a:r>
                      <a:endParaRPr lang="fr-FR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548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?</a:t>
                      </a:r>
                      <a:r>
                        <a:rPr lang="fr-FR" sz="1200" dirty="0" err="1"/>
                        <a:t>partialInterval</a:t>
                      </a:r>
                      <a:r>
                        <a:rPr lang="fr-FR" sz="1200" dirty="0"/>
                        <a:t>=,</a:t>
                      </a:r>
                      <a:r>
                        <a:rPr lang="fr-FR" sz="1200" dirty="0" err="1"/>
                        <a:t>toValue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B050"/>
                          </a:solidFill>
                        </a:rPr>
                        <a:t>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77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?</a:t>
                      </a:r>
                      <a:r>
                        <a:rPr lang="fr-FR" sz="1200" dirty="0" err="1"/>
                        <a:t>acivationDates</a:t>
                      </a:r>
                      <a:r>
                        <a:rPr lang="fr-FR" sz="1200" dirty="0"/>
                        <a:t>=2020-03-01,</a:t>
                      </a:r>
                      <a:endParaRPr lang="fr-FR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B050"/>
                          </a:solidFill>
                        </a:rPr>
                        <a:t>Right</a:t>
                      </a:r>
                      <a:endParaRPr lang="fr-FR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119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01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2AA85-0A0E-BC42-A539-A240B76A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Collection Management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3152AF-A8CC-D743-95B6-2B3180B4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F5F2BF-21CB-A64A-9BB6-ED25E73F9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1923"/>
            <a:ext cx="4332803" cy="3551418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D9576F-6A99-3F49-9ADF-B841935DA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258888" algn="l"/>
            <a:r>
              <a:rPr lang="en-US" dirty="0"/>
              <a:t>© 2020 - Confidential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0C24C3A1-87D3-9F40-9496-3B5C2D673985}"/>
              </a:ext>
            </a:extLst>
          </p:cNvPr>
          <p:cNvSpPr txBox="1">
            <a:spLocks/>
          </p:cNvSpPr>
          <p:nvPr/>
        </p:nvSpPr>
        <p:spPr>
          <a:xfrm>
            <a:off x="21196" y="916229"/>
            <a:ext cx="8408820" cy="355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defRPr lang="fr-FR" sz="20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28650" indent="-27146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985838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tabLst>
                <a:tab pos="985838" algn="l"/>
              </a:tabLst>
              <a:defRPr lang="fr-FR"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433513" indent="-266700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881188" indent="-17621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Wingdings" charset="2"/>
              <a:buChar char="§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>
                <a:latin typeface="GT Walsheim Regular" panose="02000503020000020003" pitchFamily="2" charset="77"/>
              </a:rPr>
              <a:t>Paginated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responses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include</a:t>
            </a:r>
            <a:r>
              <a:rPr lang="fr-FR" dirty="0">
                <a:latin typeface="GT Walsheim Regular" panose="02000503020000020003" pitchFamily="2" charset="77"/>
              </a:rPr>
              <a:t> range and total size info </a:t>
            </a:r>
            <a:r>
              <a:rPr lang="fr-FR" dirty="0" err="1">
                <a:latin typeface="GT Walsheim Regular" panose="02000503020000020003" pitchFamily="2" charset="77"/>
              </a:rPr>
              <a:t>using</a:t>
            </a:r>
            <a:r>
              <a:rPr lang="fr-FR" dirty="0">
                <a:latin typeface="GT Walsheim Regular" panose="02000503020000020003" pitchFamily="2" charset="77"/>
              </a:rPr>
              <a:t> « </a:t>
            </a:r>
            <a:r>
              <a:rPr lang="fr-FR" dirty="0">
                <a:solidFill>
                  <a:srgbClr val="00B050"/>
                </a:solidFill>
                <a:latin typeface="GT Walsheim Regular" panose="02000503020000020003" pitchFamily="2" charset="77"/>
              </a:rPr>
              <a:t>X-Total-Count </a:t>
            </a:r>
            <a:r>
              <a:rPr lang="fr-FR" dirty="0">
                <a:latin typeface="GT Walsheim Regular" panose="02000503020000020003" pitchFamily="2" charset="77"/>
              </a:rPr>
              <a:t>» and « </a:t>
            </a:r>
            <a:r>
              <a:rPr lang="fr-FR" dirty="0">
                <a:solidFill>
                  <a:srgbClr val="00B050"/>
                </a:solidFill>
                <a:latin typeface="GT Walsheim Regular" panose="02000503020000020003" pitchFamily="2" charset="77"/>
              </a:rPr>
              <a:t>X-</a:t>
            </a:r>
            <a:r>
              <a:rPr lang="fr-FR" dirty="0" err="1">
                <a:solidFill>
                  <a:srgbClr val="00B050"/>
                </a:solidFill>
                <a:latin typeface="GT Walsheim Regular" panose="02000503020000020003" pitchFamily="2" charset="77"/>
              </a:rPr>
              <a:t>Result</a:t>
            </a:r>
            <a:r>
              <a:rPr lang="fr-FR" dirty="0">
                <a:solidFill>
                  <a:srgbClr val="00B050"/>
                </a:solidFill>
                <a:latin typeface="GT Walsheim Regular" panose="02000503020000020003" pitchFamily="2" charset="77"/>
              </a:rPr>
              <a:t>-Count</a:t>
            </a:r>
            <a:r>
              <a:rPr lang="fr-FR" dirty="0">
                <a:latin typeface="GT Walsheim Regular" panose="02000503020000020003" pitchFamily="2" charset="77"/>
              </a:rPr>
              <a:t> » headers</a:t>
            </a:r>
          </a:p>
          <a:p>
            <a:r>
              <a:rPr lang="fr-FR" dirty="0">
                <a:latin typeface="GT Walsheim Regular" panose="02000503020000020003" pitchFamily="2" charset="77"/>
              </a:rPr>
              <a:t>Pagination </a:t>
            </a:r>
            <a:r>
              <a:rPr lang="fr-FR" dirty="0" err="1">
                <a:latin typeface="GT Walsheim Regular" panose="02000503020000020003" pitchFamily="2" charset="77"/>
              </a:rPr>
              <a:t>is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done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with</a:t>
            </a:r>
            <a:r>
              <a:rPr lang="fr-FR" dirty="0">
                <a:latin typeface="GT Walsheim Regular" panose="02000503020000020003" pitchFamily="2" charset="77"/>
              </a:rPr>
              <a:t> « </a:t>
            </a:r>
            <a:r>
              <a:rPr lang="fr-FR" dirty="0">
                <a:solidFill>
                  <a:srgbClr val="00B050"/>
                </a:solidFill>
                <a:latin typeface="GT Walsheim Regular" panose="02000503020000020003" pitchFamily="2" charset="77"/>
              </a:rPr>
              <a:t>offset</a:t>
            </a:r>
            <a:r>
              <a:rPr lang="fr-FR" dirty="0">
                <a:latin typeface="GT Walsheim Regular" panose="02000503020000020003" pitchFamily="2" charset="77"/>
              </a:rPr>
              <a:t> » and « </a:t>
            </a:r>
            <a:r>
              <a:rPr lang="fr-FR" dirty="0" err="1">
                <a:solidFill>
                  <a:srgbClr val="00B050"/>
                </a:solidFill>
                <a:latin typeface="GT Walsheim Regular" panose="02000503020000020003" pitchFamily="2" charset="77"/>
              </a:rPr>
              <a:t>limit</a:t>
            </a:r>
            <a:r>
              <a:rPr lang="fr-FR" dirty="0">
                <a:latin typeface="GT Walsheim Regular" panose="02000503020000020003" pitchFamily="2" charset="77"/>
              </a:rPr>
              <a:t> » </a:t>
            </a:r>
            <a:r>
              <a:rPr lang="fr-FR" dirty="0" err="1">
                <a:solidFill>
                  <a:srgbClr val="00B050"/>
                </a:solidFill>
                <a:latin typeface="GT Walsheim Regular" panose="02000503020000020003" pitchFamily="2" charset="77"/>
              </a:rPr>
              <a:t>query</a:t>
            </a:r>
            <a:r>
              <a:rPr lang="fr-FR" dirty="0">
                <a:solidFill>
                  <a:srgbClr val="00B050"/>
                </a:solidFill>
                <a:latin typeface="GT Walsheim Regular" panose="02000503020000020003" pitchFamily="2" charset="77"/>
              </a:rPr>
              <a:t>-string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parameters</a:t>
            </a:r>
            <a:br>
              <a:rPr lang="fr-FR" dirty="0">
                <a:latin typeface="GT Walsheim Regular" panose="02000503020000020003" pitchFamily="2" charset="77"/>
              </a:rPr>
            </a:br>
            <a:r>
              <a:rPr lang="fr-FR" dirty="0">
                <a:latin typeface="GT Walsheim Regular" panose="02000503020000020003" pitchFamily="2" charset="77"/>
              </a:rPr>
              <a:t>   -  offset (0 </a:t>
            </a:r>
            <a:r>
              <a:rPr lang="fr-FR" dirty="0" err="1">
                <a:latin typeface="GT Walsheim Regular" panose="02000503020000020003" pitchFamily="2" charset="77"/>
              </a:rPr>
              <a:t>based</a:t>
            </a:r>
            <a:r>
              <a:rPr lang="fr-FR" dirty="0">
                <a:latin typeface="GT Walsheim Regular" panose="02000503020000020003" pitchFamily="2" charset="77"/>
              </a:rPr>
              <a:t>): index of </a:t>
            </a:r>
            <a:r>
              <a:rPr lang="fr-FR" dirty="0" err="1">
                <a:latin typeface="GT Walsheim Regular" panose="02000503020000020003" pitchFamily="2" charset="77"/>
              </a:rPr>
              <a:t>thefirst</a:t>
            </a:r>
            <a:r>
              <a:rPr lang="fr-FR" dirty="0">
                <a:latin typeface="GT Walsheim Regular" panose="02000503020000020003" pitchFamily="2" charset="77"/>
              </a:rPr>
              <a:t> item to </a:t>
            </a:r>
            <a:r>
              <a:rPr lang="fr-FR" dirty="0" err="1">
                <a:latin typeface="GT Walsheim Regular" panose="02000503020000020003" pitchFamily="2" charset="77"/>
              </a:rPr>
              <a:t>retrieve</a:t>
            </a:r>
            <a:r>
              <a:rPr lang="fr-FR" dirty="0">
                <a:latin typeface="GT Walsheim Regular" panose="02000503020000020003" pitchFamily="2" charset="77"/>
              </a:rPr>
              <a:t>. </a:t>
            </a:r>
            <a:br>
              <a:rPr lang="fr-FR" dirty="0">
                <a:latin typeface="GT Walsheim Regular" panose="02000503020000020003" pitchFamily="2" charset="77"/>
              </a:rPr>
            </a:br>
            <a:r>
              <a:rPr lang="fr-FR" dirty="0">
                <a:latin typeface="GT Walsheim Regular" panose="02000503020000020003" pitchFamily="2" charset="77"/>
              </a:rPr>
              <a:t>   -   </a:t>
            </a:r>
            <a:r>
              <a:rPr lang="fr-FR" dirty="0" err="1">
                <a:latin typeface="GT Walsheim Regular" panose="02000503020000020003" pitchFamily="2" charset="77"/>
              </a:rPr>
              <a:t>limit</a:t>
            </a:r>
            <a:r>
              <a:rPr lang="fr-FR" dirty="0">
                <a:latin typeface="GT Walsheim Regular" panose="02000503020000020003" pitchFamily="2" charset="77"/>
              </a:rPr>
              <a:t> (0 </a:t>
            </a:r>
            <a:r>
              <a:rPr lang="fr-FR" dirty="0" err="1">
                <a:latin typeface="GT Walsheim Regular" panose="02000503020000020003" pitchFamily="2" charset="77"/>
              </a:rPr>
              <a:t>based</a:t>
            </a:r>
            <a:r>
              <a:rPr lang="fr-FR" dirty="0">
                <a:latin typeface="GT Walsheim Regular" panose="02000503020000020003" pitchFamily="2" charset="77"/>
              </a:rPr>
              <a:t>): Max </a:t>
            </a:r>
            <a:r>
              <a:rPr lang="fr-FR" dirty="0" err="1">
                <a:latin typeface="GT Walsheim Regular" panose="02000503020000020003" pitchFamily="2" charset="77"/>
              </a:rPr>
              <a:t>number</a:t>
            </a:r>
            <a:r>
              <a:rPr lang="fr-FR" dirty="0">
                <a:latin typeface="GT Walsheim Regular" panose="02000503020000020003" pitchFamily="2" charset="77"/>
              </a:rPr>
              <a:t> of items to </a:t>
            </a:r>
            <a:r>
              <a:rPr lang="fr-FR" dirty="0" err="1">
                <a:latin typeface="GT Walsheim Regular" panose="02000503020000020003" pitchFamily="2" charset="77"/>
              </a:rPr>
              <a:t>retrieve</a:t>
            </a:r>
            <a:r>
              <a:rPr lang="fr-FR" dirty="0">
                <a:latin typeface="GT Walsheim Regular" panose="02000503020000020003" pitchFamily="2" charset="77"/>
              </a:rPr>
              <a:t>. It </a:t>
            </a:r>
            <a:r>
              <a:rPr lang="fr-FR" dirty="0" err="1">
                <a:latin typeface="GT Walsheim Regular" panose="02000503020000020003" pitchFamily="2" charset="77"/>
              </a:rPr>
              <a:t>can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be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greater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than</a:t>
            </a:r>
            <a:r>
              <a:rPr lang="fr-FR" dirty="0">
                <a:latin typeface="GT Walsheim Regular" panose="02000503020000020003" pitchFamily="2" charset="77"/>
              </a:rPr>
              <a:t> the </a:t>
            </a:r>
            <a:r>
              <a:rPr lang="fr-FR" dirty="0" err="1">
                <a:latin typeface="GT Walsheim Regular" panose="02000503020000020003" pitchFamily="2" charset="77"/>
              </a:rPr>
              <a:t>actual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number</a:t>
            </a:r>
            <a:r>
              <a:rPr lang="fr-FR" dirty="0">
                <a:latin typeface="GT Walsheim Regular" panose="02000503020000020003" pitchFamily="2" charset="77"/>
              </a:rPr>
              <a:t> of </a:t>
            </a:r>
            <a:r>
              <a:rPr lang="fr-FR" dirty="0" err="1">
                <a:latin typeface="GT Walsheim Regular" panose="02000503020000020003" pitchFamily="2" charset="77"/>
              </a:rPr>
              <a:t>available</a:t>
            </a:r>
            <a:r>
              <a:rPr lang="fr-FR" dirty="0">
                <a:latin typeface="GT Walsheim Regular" panose="02000503020000020003" pitchFamily="2" charset="77"/>
              </a:rPr>
              <a:t> items</a:t>
            </a:r>
          </a:p>
          <a:p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963F5C-BC0A-AA40-89D1-B6A090AD26D8}"/>
              </a:ext>
            </a:extLst>
          </p:cNvPr>
          <p:cNvSpPr txBox="1"/>
          <p:nvPr/>
        </p:nvSpPr>
        <p:spPr>
          <a:xfrm>
            <a:off x="1159329" y="3465190"/>
            <a:ext cx="647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>
                <a:latin typeface="GT Walsheim Regular" panose="02000503020000020003" pitchFamily="2" charset="77"/>
                <a:ea typeface="Roboto" panose="02000000000000000000" pitchFamily="2" charset="0"/>
                <a:cs typeface="Open Sans"/>
              </a:rPr>
              <a:t>GET …/</a:t>
            </a:r>
            <a:r>
              <a:rPr lang="fr-FR" dirty="0" err="1">
                <a:latin typeface="GT Walsheim Regular" panose="02000503020000020003" pitchFamily="2" charset="77"/>
                <a:ea typeface="Roboto" panose="02000000000000000000" pitchFamily="2" charset="0"/>
                <a:cs typeface="Open Sans"/>
              </a:rPr>
              <a:t>subscriptions?</a:t>
            </a:r>
            <a:r>
              <a:rPr lang="fr-FR" dirty="0" err="1">
                <a:solidFill>
                  <a:srgbClr val="00B050"/>
                </a:solidFill>
                <a:latin typeface="GT Walsheim Regular" panose="02000503020000020003" pitchFamily="2" charset="77"/>
                <a:ea typeface="Roboto" panose="02000000000000000000" pitchFamily="2" charset="0"/>
                <a:cs typeface="Open Sans"/>
              </a:rPr>
              <a:t>offset</a:t>
            </a:r>
            <a:r>
              <a:rPr lang="fr-FR" dirty="0">
                <a:solidFill>
                  <a:srgbClr val="00B050"/>
                </a:solidFill>
                <a:latin typeface="GT Walsheim Regular" panose="02000503020000020003" pitchFamily="2" charset="77"/>
                <a:ea typeface="Roboto" panose="02000000000000000000" pitchFamily="2" charset="0"/>
                <a:cs typeface="Open Sans"/>
              </a:rPr>
              <a:t>=10</a:t>
            </a:r>
            <a:r>
              <a:rPr lang="fr-FR" dirty="0">
                <a:latin typeface="GT Walsheim Regular" panose="02000503020000020003" pitchFamily="2" charset="77"/>
                <a:ea typeface="Roboto" panose="02000000000000000000" pitchFamily="2" charset="0"/>
                <a:cs typeface="Open Sans"/>
              </a:rPr>
              <a:t>&amp;</a:t>
            </a:r>
            <a:r>
              <a:rPr lang="fr-FR" dirty="0">
                <a:solidFill>
                  <a:srgbClr val="00B050"/>
                </a:solidFill>
                <a:latin typeface="GT Walsheim Regular" panose="02000503020000020003" pitchFamily="2" charset="77"/>
                <a:ea typeface="Roboto" panose="02000000000000000000" pitchFamily="2" charset="0"/>
                <a:cs typeface="Open Sans"/>
              </a:rPr>
              <a:t>limit=20</a:t>
            </a:r>
          </a:p>
        </p:txBody>
      </p:sp>
    </p:spTree>
    <p:extLst>
      <p:ext uri="{BB962C8B-B14F-4D97-AF65-F5344CB8AC3E}">
        <p14:creationId xmlns:p14="http://schemas.microsoft.com/office/powerpoint/2010/main" val="327088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7D6761-CB4E-4F61-9246-6DEF9CCE1B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Noe Display Regular" panose="020A0600090400000002" pitchFamily="18" charset="0"/>
              </a:rPr>
              <a:t>Agenda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6E45ACF-4E96-4FD7-A69F-61EADB369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45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2AA85-0A0E-BC42-A539-A240B76A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Sorting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3152AF-A8CC-D743-95B6-2B3180B4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F5F2BF-21CB-A64A-9BB6-ED25E73F9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1923"/>
            <a:ext cx="4332803" cy="3551418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D9576F-6A99-3F49-9ADF-B841935DA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258888" algn="l"/>
            <a:r>
              <a:rPr lang="en-US" dirty="0"/>
              <a:t>© 2020 - Confidential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0C24C3A1-87D3-9F40-9496-3B5C2D673985}"/>
              </a:ext>
            </a:extLst>
          </p:cNvPr>
          <p:cNvSpPr txBox="1">
            <a:spLocks/>
          </p:cNvSpPr>
          <p:nvPr/>
        </p:nvSpPr>
        <p:spPr>
          <a:xfrm>
            <a:off x="21196" y="916229"/>
            <a:ext cx="5938170" cy="355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defRPr lang="fr-FR" sz="20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28650" indent="-27146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985838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tabLst>
                <a:tab pos="985838" algn="l"/>
              </a:tabLst>
              <a:defRPr lang="fr-FR"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433513" indent="-266700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881188" indent="-17621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Wingdings" charset="2"/>
              <a:buChar char="§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>
                <a:latin typeface="GT Walsheim Regular" panose="02000503020000020003" pitchFamily="2" charset="77"/>
              </a:rPr>
              <a:t>Sorting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is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done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with</a:t>
            </a:r>
            <a:r>
              <a:rPr lang="fr-FR" dirty="0">
                <a:latin typeface="GT Walsheim Regular" panose="02000503020000020003" pitchFamily="2" charset="77"/>
              </a:rPr>
              <a:t> « sort » </a:t>
            </a:r>
            <a:r>
              <a:rPr lang="fr-FR" dirty="0" err="1">
                <a:latin typeface="GT Walsheim Regular" panose="02000503020000020003" pitchFamily="2" charset="77"/>
              </a:rPr>
              <a:t>query</a:t>
            </a:r>
            <a:r>
              <a:rPr lang="fr-FR" dirty="0">
                <a:latin typeface="GT Walsheim Regular" panose="02000503020000020003" pitchFamily="2" charset="77"/>
              </a:rPr>
              <a:t>-string </a:t>
            </a:r>
            <a:r>
              <a:rPr lang="fr-FR" dirty="0" err="1">
                <a:latin typeface="GT Walsheim Regular" panose="02000503020000020003" pitchFamily="2" charset="77"/>
              </a:rPr>
              <a:t>parameter</a:t>
            </a:r>
            <a:endParaRPr lang="fr-FR" dirty="0">
              <a:latin typeface="GT Walsheim Regular" panose="02000503020000020003" pitchFamily="2" charset="77"/>
            </a:endParaRPr>
          </a:p>
          <a:p>
            <a:r>
              <a:rPr lang="fr-FR" dirty="0">
                <a:latin typeface="GT Walsheim Regular" panose="02000503020000020003" pitchFamily="2" charset="77"/>
              </a:rPr>
              <a:t>Use « - » </a:t>
            </a:r>
            <a:r>
              <a:rPr lang="fr-FR" dirty="0" err="1">
                <a:latin typeface="GT Walsheim Regular" panose="02000503020000020003" pitchFamily="2" charset="77"/>
              </a:rPr>
              <a:t>sign</a:t>
            </a:r>
            <a:r>
              <a:rPr lang="fr-FR" dirty="0">
                <a:latin typeface="GT Walsheim Regular" panose="02000503020000020003" pitchFamily="2" charset="77"/>
              </a:rPr>
              <a:t> to </a:t>
            </a:r>
            <a:r>
              <a:rPr lang="fr-FR" dirty="0" err="1">
                <a:latin typeface="GT Walsheim Regular" panose="02000503020000020003" pitchFamily="2" charset="77"/>
              </a:rPr>
              <a:t>indicate</a:t>
            </a:r>
            <a:r>
              <a:rPr lang="fr-FR" dirty="0">
                <a:latin typeface="GT Walsheim Regular" panose="02000503020000020003" pitchFamily="2" charset="77"/>
              </a:rPr>
              <a:t> a </a:t>
            </a:r>
            <a:r>
              <a:rPr lang="fr-FR" dirty="0" err="1">
                <a:latin typeface="GT Walsheim Regular" panose="02000503020000020003" pitchFamily="2" charset="77"/>
              </a:rPr>
              <a:t>descending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order</a:t>
            </a:r>
            <a:endParaRPr lang="fr-FR" dirty="0">
              <a:latin typeface="GT Walsheim Regular" panose="02000503020000020003" pitchFamily="2" charset="77"/>
            </a:endParaRPr>
          </a:p>
          <a:p>
            <a:r>
              <a:rPr lang="fr-FR" dirty="0">
                <a:latin typeface="GT Walsheim Regular" panose="02000503020000020003" pitchFamily="2" charset="77"/>
              </a:rPr>
              <a:t>Use « , » as </a:t>
            </a:r>
            <a:r>
              <a:rPr lang="fr-FR" dirty="0" err="1">
                <a:latin typeface="GT Walsheim Regular" panose="02000503020000020003" pitchFamily="2" charset="77"/>
              </a:rPr>
              <a:t>separator</a:t>
            </a:r>
            <a:r>
              <a:rPr lang="fr-FR" dirty="0">
                <a:latin typeface="GT Walsheim Regular" panose="02000503020000020003" pitchFamily="2" charset="77"/>
              </a:rPr>
              <a:t> for multi-</a:t>
            </a:r>
            <a:r>
              <a:rPr lang="fr-FR" dirty="0" err="1">
                <a:latin typeface="GT Walsheim Regular" panose="02000503020000020003" pitchFamily="2" charset="77"/>
              </a:rPr>
              <a:t>sorting</a:t>
            </a:r>
            <a:endParaRPr lang="fr-FR" dirty="0">
              <a:latin typeface="GT Walsheim Regular" panose="02000503020000020003" pitchFamily="2" charset="77"/>
            </a:endParaRPr>
          </a:p>
          <a:p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963F5C-BC0A-AA40-89D1-B6A090AD26D8}"/>
              </a:ext>
            </a:extLst>
          </p:cNvPr>
          <p:cNvSpPr txBox="1"/>
          <p:nvPr/>
        </p:nvSpPr>
        <p:spPr>
          <a:xfrm>
            <a:off x="864297" y="3836911"/>
            <a:ext cx="710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>
                <a:latin typeface="GT Walsheim Regular" panose="02000503020000020003" pitchFamily="2" charset="77"/>
                <a:ea typeface="Roboto" panose="02000000000000000000" pitchFamily="2" charset="0"/>
                <a:cs typeface="Open Sans"/>
              </a:rPr>
              <a:t>GET …/</a:t>
            </a:r>
            <a:r>
              <a:rPr lang="fr-FR" dirty="0" err="1">
                <a:latin typeface="GT Walsheim Regular" panose="02000503020000020003" pitchFamily="2" charset="77"/>
                <a:ea typeface="Roboto" panose="02000000000000000000" pitchFamily="2" charset="0"/>
                <a:cs typeface="Open Sans"/>
              </a:rPr>
              <a:t>services?</a:t>
            </a:r>
            <a:r>
              <a:rPr lang="fr-FR" dirty="0" err="1">
                <a:solidFill>
                  <a:srgbClr val="00B050"/>
                </a:solidFill>
                <a:latin typeface="GT Walsheim Regular" panose="02000503020000020003" pitchFamily="2" charset="77"/>
                <a:ea typeface="Roboto" panose="02000000000000000000" pitchFamily="2" charset="0"/>
                <a:cs typeface="Open Sans"/>
              </a:rPr>
              <a:t>sort</a:t>
            </a:r>
            <a:r>
              <a:rPr lang="fr-FR" dirty="0">
                <a:solidFill>
                  <a:srgbClr val="00B050"/>
                </a:solidFill>
                <a:latin typeface="GT Walsheim Regular" panose="02000503020000020003" pitchFamily="2" charset="77"/>
                <a:ea typeface="Roboto" panose="02000000000000000000" pitchFamily="2" charset="0"/>
                <a:cs typeface="Open Sans"/>
              </a:rPr>
              <a:t>=-</a:t>
            </a:r>
            <a:r>
              <a:rPr lang="fr-FR" dirty="0" err="1">
                <a:solidFill>
                  <a:srgbClr val="00B050"/>
                </a:solidFill>
                <a:latin typeface="GT Walsheim Regular" panose="02000503020000020003" pitchFamily="2" charset="77"/>
                <a:ea typeface="Roboto" panose="02000000000000000000" pitchFamily="2" charset="0"/>
                <a:cs typeface="Open Sans"/>
              </a:rPr>
              <a:t>activationDates,code</a:t>
            </a:r>
            <a:endParaRPr lang="fr-FR" dirty="0">
              <a:solidFill>
                <a:srgbClr val="00B050"/>
              </a:solidFill>
              <a:latin typeface="GT Walsheim Regular" panose="02000503020000020003" pitchFamily="2" charset="77"/>
              <a:ea typeface="Roboto" panose="02000000000000000000" pitchFamily="2" charset="0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3226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2AA85-0A0E-BC42-A539-A240B76A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Search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3152AF-A8CC-D743-95B6-2B3180B4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F5F2BF-21CB-A64A-9BB6-ED25E73F9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1923"/>
            <a:ext cx="4332803" cy="3551418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D9576F-6A99-3F49-9ADF-B841935DA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258888" algn="l"/>
            <a:r>
              <a:rPr lang="en-US" dirty="0"/>
              <a:t>© 2020 - Confidential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0C24C3A1-87D3-9F40-9496-3B5C2D673985}"/>
              </a:ext>
            </a:extLst>
          </p:cNvPr>
          <p:cNvSpPr txBox="1">
            <a:spLocks/>
          </p:cNvSpPr>
          <p:nvPr/>
        </p:nvSpPr>
        <p:spPr>
          <a:xfrm>
            <a:off x="21196" y="916229"/>
            <a:ext cx="6259786" cy="355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defRPr lang="fr-FR" sz="20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28650" indent="-27146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985838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tabLst>
                <a:tab pos="985838" algn="l"/>
              </a:tabLst>
              <a:defRPr lang="fr-FR"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433513" indent="-266700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881188" indent="-17621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Wingdings" charset="2"/>
              <a:buChar char="§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GT Walsheim Regular" panose="02000503020000020003" pitchFamily="2" charset="77"/>
              </a:rPr>
              <a:t>Basic </a:t>
            </a:r>
            <a:r>
              <a:rPr lang="fr-FR" dirty="0" err="1">
                <a:latin typeface="GT Walsheim Regular" panose="02000503020000020003" pitchFamily="2" charset="77"/>
              </a:rPr>
              <a:t>search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is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done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using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query</a:t>
            </a:r>
            <a:r>
              <a:rPr lang="fr-FR" dirty="0">
                <a:latin typeface="GT Walsheim Regular" panose="02000503020000020003" pitchFamily="2" charset="77"/>
              </a:rPr>
              <a:t>-string </a:t>
            </a:r>
            <a:r>
              <a:rPr lang="fr-FR" dirty="0" err="1">
                <a:latin typeface="GT Walsheim Regular" panose="02000503020000020003" pitchFamily="2" charset="77"/>
              </a:rPr>
              <a:t>parameters</a:t>
            </a:r>
            <a:endParaRPr lang="fr-FR" dirty="0">
              <a:latin typeface="GT Walsheim Regular" panose="02000503020000020003" pitchFamily="2" charset="77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963F5C-BC0A-AA40-89D1-B6A090AD26D8}"/>
              </a:ext>
            </a:extLst>
          </p:cNvPr>
          <p:cNvSpPr txBox="1"/>
          <p:nvPr/>
        </p:nvSpPr>
        <p:spPr>
          <a:xfrm>
            <a:off x="1778697" y="3384677"/>
            <a:ext cx="619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Open Sans"/>
              </a:rPr>
              <a:t>GET …/services?</a:t>
            </a:r>
          </a:p>
        </p:txBody>
      </p:sp>
    </p:spTree>
    <p:extLst>
      <p:ext uri="{BB962C8B-B14F-4D97-AF65-F5344CB8AC3E}">
        <p14:creationId xmlns:p14="http://schemas.microsoft.com/office/powerpoint/2010/main" val="61964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7D6761-CB4E-4F61-9246-6DEF9CCE1B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Noe Display Regular" panose="020A0600090400000002" pitchFamily="18" charset="0"/>
              </a:rPr>
              <a:t>Security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6E45ACF-4E96-4FD7-A69F-61EADB369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Authentication</a:t>
            </a:r>
            <a:r>
              <a:rPr lang="fr-FR" dirty="0"/>
              <a:t>, </a:t>
            </a:r>
            <a:r>
              <a:rPr lang="fr-FR" dirty="0" err="1"/>
              <a:t>Authorization</a:t>
            </a:r>
            <a:r>
              <a:rPr lang="fr-FR" dirty="0"/>
              <a:t> &amp; CORS </a:t>
            </a:r>
            <a:r>
              <a:rPr lang="fr-FR" dirty="0" err="1"/>
              <a:t>principles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360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2AA85-0A0E-BC42-A539-A240B76A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CORS vs SOP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3152AF-A8CC-D743-95B6-2B3180B4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F5F2BF-21CB-A64A-9BB6-ED25E73F9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1923"/>
            <a:ext cx="4332803" cy="3551418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D9576F-6A99-3F49-9ADF-B841935DA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258888" algn="l"/>
            <a:r>
              <a:rPr lang="en-US" dirty="0"/>
              <a:t>© 2020 - Confidential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0C24C3A1-87D3-9F40-9496-3B5C2D673985}"/>
              </a:ext>
            </a:extLst>
          </p:cNvPr>
          <p:cNvSpPr txBox="1">
            <a:spLocks/>
          </p:cNvSpPr>
          <p:nvPr/>
        </p:nvSpPr>
        <p:spPr>
          <a:xfrm>
            <a:off x="21195" y="916229"/>
            <a:ext cx="9080694" cy="35514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defRPr lang="fr-FR" sz="20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28650" indent="-27146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985838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tabLst>
                <a:tab pos="985838" algn="l"/>
              </a:tabLst>
              <a:defRPr lang="fr-FR"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433513" indent="-266700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881188" indent="-17621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Wingdings" charset="2"/>
              <a:buChar char="§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C00000"/>
                </a:solidFill>
              </a:rPr>
              <a:t>Single </a:t>
            </a:r>
            <a:r>
              <a:rPr lang="fr-FR" dirty="0" err="1">
                <a:solidFill>
                  <a:srgbClr val="C00000"/>
                </a:solidFill>
              </a:rPr>
              <a:t>Origin</a:t>
            </a:r>
            <a:r>
              <a:rPr lang="fr-FR" dirty="0">
                <a:solidFill>
                  <a:srgbClr val="C00000"/>
                </a:solidFill>
              </a:rPr>
              <a:t> Policy (SOP) </a:t>
            </a:r>
            <a:r>
              <a:rPr lang="fr-FR" dirty="0"/>
              <a:t>est une politique qui permet d’interdire à tout browser qui ne se trouve pas sur l’origine du serveur de communiquer avec ce dernier.</a:t>
            </a:r>
            <a:br>
              <a:rPr lang="fr-FR" dirty="0"/>
            </a:br>
            <a:r>
              <a:rPr lang="fr-FR" dirty="0"/>
              <a:t>Ex: serveur opencellDomaine:5678 </a:t>
            </a:r>
          </a:p>
          <a:p>
            <a:pPr marL="0" indent="0">
              <a:buNone/>
            </a:pPr>
            <a:r>
              <a:rPr lang="fr-FR" dirty="0"/>
              <a:t>     client (browser): autreDomaine:4558 (accès interdit)</a:t>
            </a:r>
            <a:br>
              <a:rPr lang="fr-FR" dirty="0"/>
            </a:br>
            <a:r>
              <a:rPr lang="fr-FR" dirty="0"/>
              <a:t>     client opencellDomaine:5678 (accès autorisé)</a:t>
            </a:r>
          </a:p>
          <a:p>
            <a:pPr marL="0" indent="0">
              <a:buNone/>
            </a:pPr>
            <a:r>
              <a:rPr lang="fr-FR" dirty="0"/>
              <a:t>C’est ce qui est implémenté par défaut sur les serveurs Web (en particulier pour </a:t>
            </a:r>
            <a:r>
              <a:rPr lang="fr-FR" dirty="0" err="1"/>
              <a:t>Opencell</a:t>
            </a:r>
            <a:r>
              <a:rPr lang="fr-FR" dirty="0"/>
              <a:t>)</a:t>
            </a:r>
          </a:p>
          <a:p>
            <a:r>
              <a:rPr lang="fr-FR" dirty="0">
                <a:solidFill>
                  <a:srgbClr val="C00000"/>
                </a:solidFill>
              </a:rPr>
              <a:t>CROSS ORIGIN REQUEST SHARING (CORS)</a:t>
            </a:r>
            <a:r>
              <a:rPr lang="fr-FR" dirty="0"/>
              <a:t>est une politique contraire au SOP, qui veut autoriser certains clients (browsers) d’accéder à certaines ressource du serveur web. Cela doit être configuré finement au niveau du Serveur.</a:t>
            </a:r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857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2AA85-0A0E-BC42-A539-A240B76A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CORS Issue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3152AF-A8CC-D743-95B6-2B3180B4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F5F2BF-21CB-A64A-9BB6-ED25E73F9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1923"/>
            <a:ext cx="4332803" cy="3551418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D9576F-6A99-3F49-9ADF-B841935DA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258888" algn="l"/>
            <a:r>
              <a:rPr lang="en-US" dirty="0"/>
              <a:t>© 2020 - Confidential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0C24C3A1-87D3-9F40-9496-3B5C2D673985}"/>
              </a:ext>
            </a:extLst>
          </p:cNvPr>
          <p:cNvSpPr txBox="1">
            <a:spLocks/>
          </p:cNvSpPr>
          <p:nvPr/>
        </p:nvSpPr>
        <p:spPr>
          <a:xfrm>
            <a:off x="21195" y="916229"/>
            <a:ext cx="9080694" cy="35514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defRPr lang="fr-FR" sz="20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28650" indent="-27146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985838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tabLst>
                <a:tab pos="985838" algn="l"/>
              </a:tabLst>
              <a:defRPr lang="fr-FR"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433513" indent="-266700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881188" indent="-17621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Wingdings" charset="2"/>
              <a:buChar char="§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C00000"/>
                </a:solidFill>
                <a:latin typeface="Roboto"/>
                <a:cs typeface="Calibri"/>
              </a:rPr>
              <a:t>Single Origin Policy (SOP) </a:t>
            </a:r>
            <a:r>
              <a:rPr lang="fr-FR" dirty="0">
                <a:latin typeface="Roboto"/>
                <a:cs typeface="Calibri"/>
              </a:rPr>
              <a:t>est une politique qui permet d’interdire à tout browser qui ne se trouve pas sur l’origine du serveur de communiquer avec ce dernier.</a:t>
            </a:r>
            <a:br>
              <a:rPr lang="fr-FR" dirty="0"/>
            </a:br>
            <a:r>
              <a:rPr lang="fr-FR" dirty="0">
                <a:latin typeface="Roboto"/>
                <a:cs typeface="Calibri"/>
              </a:rPr>
              <a:t>Ex: serveur opencellDomaine:5678 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     client (browser): autreDomaine:4558 (accès interdit)</a:t>
            </a:r>
            <a:br>
              <a:rPr lang="fr-FR" dirty="0"/>
            </a:br>
            <a:r>
              <a:rPr lang="fr-FR" dirty="0"/>
              <a:t>     client opencellDomaine:5678 (accès autorisé)</a:t>
            </a:r>
          </a:p>
          <a:p>
            <a:pPr marL="0" indent="0">
              <a:buNone/>
            </a:pPr>
            <a:r>
              <a:rPr lang="fr-FR" dirty="0"/>
              <a:t>C’est ce qui est implémenté par défaut sur les serveurs Web (en particulier pour </a:t>
            </a:r>
            <a:r>
              <a:rPr lang="fr-FR" dirty="0" err="1"/>
              <a:t>Opencell</a:t>
            </a:r>
            <a:r>
              <a:rPr lang="fr-FR" dirty="0"/>
              <a:t>)</a:t>
            </a:r>
          </a:p>
          <a:p>
            <a:r>
              <a:rPr lang="fr-FR" dirty="0">
                <a:solidFill>
                  <a:srgbClr val="C00000"/>
                </a:solidFill>
                <a:latin typeface="Roboto"/>
                <a:cs typeface="Calibri"/>
              </a:rPr>
              <a:t>CROSS ORIGIN REQUEST SHARING (CORS)</a:t>
            </a:r>
            <a:r>
              <a:rPr lang="fr-FR" dirty="0">
                <a:latin typeface="Roboto"/>
                <a:cs typeface="Calibri"/>
              </a:rPr>
              <a:t>est une politique contraire au SOP, qui veut autoriser certains clients (browsers) d’accéder à certaines ressources du serveur web. Cela doit être configuré finement au niveau du Serveur.</a:t>
            </a:r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456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2AA85-0A0E-BC42-A539-A240B76A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OAuth2.0 &amp; OIDC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3152AF-A8CC-D743-95B6-2B3180B4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D9576F-6A99-3F49-9ADF-B841935DA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258888" algn="l"/>
            <a:r>
              <a:rPr lang="en-US" dirty="0"/>
              <a:t>© 2020 - Confidential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0C24C3A1-87D3-9F40-9496-3B5C2D673985}"/>
              </a:ext>
            </a:extLst>
          </p:cNvPr>
          <p:cNvSpPr txBox="1">
            <a:spLocks/>
          </p:cNvSpPr>
          <p:nvPr/>
        </p:nvSpPr>
        <p:spPr>
          <a:xfrm>
            <a:off x="21195" y="916229"/>
            <a:ext cx="7620007" cy="355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defRPr lang="fr-FR" sz="20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28650" indent="-27146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985838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tabLst>
                <a:tab pos="985838" algn="l"/>
              </a:tabLst>
              <a:defRPr lang="fr-FR"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433513" indent="-266700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881188" indent="-17621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Wingdings" charset="2"/>
              <a:buChar char="§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« OAuth2.0 » Protocol for handling </a:t>
            </a:r>
            <a:r>
              <a:rPr lang="fr-FR" dirty="0" err="1"/>
              <a:t>Authorization</a:t>
            </a:r>
            <a:endParaRPr lang="fr-FR" dirty="0"/>
          </a:p>
          <a:p>
            <a:r>
              <a:rPr lang="fr-FR" dirty="0"/>
              <a:t>« OIDC » stands for « Open ID </a:t>
            </a:r>
            <a:r>
              <a:rPr lang="fr-FR" dirty="0" err="1"/>
              <a:t>Connect</a:t>
            </a:r>
            <a:r>
              <a:rPr lang="fr-FR" dirty="0"/>
              <a:t> »</a:t>
            </a:r>
          </a:p>
          <a:p>
            <a:r>
              <a:rPr lang="fr-FR" dirty="0"/>
              <a:t>A layer on Top of « </a:t>
            </a:r>
            <a:r>
              <a:rPr lang="fr-FR" dirty="0" err="1"/>
              <a:t>OAuth</a:t>
            </a:r>
            <a:r>
              <a:rPr lang="fr-FR" dirty="0"/>
              <a:t> 2.0 »</a:t>
            </a:r>
          </a:p>
          <a:p>
            <a:endParaRPr lang="fr-FR" dirty="0"/>
          </a:p>
          <a:p>
            <a:r>
              <a:rPr lang="fr-FR" dirty="0" err="1"/>
              <a:t>Every</a:t>
            </a:r>
            <a:r>
              <a:rPr lang="fr-FR" dirty="0"/>
              <a:t> one </a:t>
            </a:r>
            <a:r>
              <a:rPr lang="fr-FR" dirty="0" err="1"/>
              <a:t>knows</a:t>
            </a:r>
            <a:r>
              <a:rPr lang="fr-FR" dirty="0"/>
              <a:t> about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really</a:t>
            </a:r>
            <a:r>
              <a:rPr lang="fr-FR" dirty="0"/>
              <a:t> </a:t>
            </a:r>
            <a:r>
              <a:rPr lang="fr-FR" dirty="0" err="1"/>
              <a:t>knowing</a:t>
            </a:r>
            <a:r>
              <a:rPr lang="fr-FR" dirty="0"/>
              <a:t> how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works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Different</a:t>
            </a:r>
            <a:r>
              <a:rPr lang="fr-FR" dirty="0"/>
              <a:t> OAuth2.0 </a:t>
            </a:r>
            <a:r>
              <a:rPr lang="fr-FR" dirty="0" err="1"/>
              <a:t>flows</a:t>
            </a:r>
            <a:r>
              <a:rPr lang="fr-FR" dirty="0"/>
              <a:t> for </a:t>
            </a:r>
            <a:r>
              <a:rPr lang="fr-FR" dirty="0" err="1"/>
              <a:t>different</a:t>
            </a:r>
            <a:r>
              <a:rPr lang="fr-FR" dirty="0"/>
              <a:t> use cases (M2M, Mobile, SPA…)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2AA85-0A0E-BC42-A539-A240B76A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Noe Display Regular"/>
              </a:rPr>
              <a:t>Client </a:t>
            </a:r>
            <a:r>
              <a:rPr lang="fr-FR" err="1">
                <a:latin typeface="Noe Display Regular"/>
              </a:rPr>
              <a:t>Credentials</a:t>
            </a:r>
            <a:r>
              <a:rPr lang="fr-FR">
                <a:latin typeface="Noe Display Regular"/>
              </a:rPr>
              <a:t> Flow (Machine to </a:t>
            </a:r>
            <a:r>
              <a:rPr lang="fr-FR" dirty="0">
                <a:latin typeface="Noe Display Regular"/>
              </a:rPr>
              <a:t>Machine)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3152AF-A8CC-D743-95B6-2B3180B4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F5F2BF-21CB-A64A-9BB6-ED25E73F9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1923"/>
            <a:ext cx="4332803" cy="3551418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D9576F-6A99-3F49-9ADF-B841935DA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258888" algn="l"/>
            <a:r>
              <a:rPr lang="en-US" dirty="0"/>
              <a:t>© 2020 - Confidential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0C24C3A1-87D3-9F40-9496-3B5C2D673985}"/>
              </a:ext>
            </a:extLst>
          </p:cNvPr>
          <p:cNvSpPr txBox="1">
            <a:spLocks/>
          </p:cNvSpPr>
          <p:nvPr/>
        </p:nvSpPr>
        <p:spPr>
          <a:xfrm>
            <a:off x="21196" y="916229"/>
            <a:ext cx="4550804" cy="355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defRPr lang="fr-FR" sz="20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28650" indent="-27146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985838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tabLst>
                <a:tab pos="985838" algn="l"/>
              </a:tabLst>
              <a:defRPr lang="fr-FR"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433513" indent="-266700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881188" indent="-17621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Wingdings" charset="2"/>
              <a:buChar char="§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153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2AA85-0A0E-BC42-A539-A240B76A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Noe Display Regular"/>
              </a:rPr>
              <a:t>Resource </a:t>
            </a:r>
            <a:r>
              <a:rPr lang="fr-FR" err="1">
                <a:latin typeface="Noe Display Regular"/>
              </a:rPr>
              <a:t>Owner</a:t>
            </a:r>
            <a:r>
              <a:rPr lang="fr-FR">
                <a:latin typeface="Noe Display Regular"/>
              </a:rPr>
              <a:t> Flow (</a:t>
            </a:r>
            <a:r>
              <a:rPr lang="fr-FR" dirty="0" err="1">
                <a:latin typeface="Noe Display Regular"/>
              </a:rPr>
              <a:t>Deprecated</a:t>
            </a:r>
            <a:r>
              <a:rPr lang="fr-FR" dirty="0">
                <a:latin typeface="Noe Display Regular"/>
              </a:rPr>
              <a:t> in 2020)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3152AF-A8CC-D743-95B6-2B3180B4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F5F2BF-21CB-A64A-9BB6-ED25E73F9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1923"/>
            <a:ext cx="4332803" cy="3551418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D9576F-6A99-3F49-9ADF-B841935DA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258888" algn="l"/>
            <a:r>
              <a:rPr lang="en-US" dirty="0"/>
              <a:t>© 2020 - Confidential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0C24C3A1-87D3-9F40-9496-3B5C2D673985}"/>
              </a:ext>
            </a:extLst>
          </p:cNvPr>
          <p:cNvSpPr txBox="1">
            <a:spLocks/>
          </p:cNvSpPr>
          <p:nvPr/>
        </p:nvSpPr>
        <p:spPr>
          <a:xfrm>
            <a:off x="21196" y="916229"/>
            <a:ext cx="4550804" cy="355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defRPr lang="fr-FR" sz="20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28650" indent="-27146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985838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tabLst>
                <a:tab pos="985838" algn="l"/>
              </a:tabLst>
              <a:defRPr lang="fr-FR"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433513" indent="-266700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881188" indent="-17621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Wingdings" charset="2"/>
              <a:buChar char="§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458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2AA85-0A0E-BC42-A539-A240B76A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Noe Display Regular"/>
              </a:rPr>
              <a:t>Implicit</a:t>
            </a:r>
            <a:r>
              <a:rPr lang="fr-FR" dirty="0">
                <a:latin typeface="Noe Display Regular"/>
              </a:rPr>
              <a:t> Grant Flow (</a:t>
            </a:r>
            <a:r>
              <a:rPr lang="fr-FR" dirty="0" err="1">
                <a:latin typeface="Noe Display Regular"/>
              </a:rPr>
              <a:t>Deprecated</a:t>
            </a:r>
            <a:r>
              <a:rPr lang="fr-FR" dirty="0">
                <a:latin typeface="Noe Display Regular"/>
              </a:rPr>
              <a:t> in 2020)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3152AF-A8CC-D743-95B6-2B3180B4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F5F2BF-21CB-A64A-9BB6-ED25E73F9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1923"/>
            <a:ext cx="4332803" cy="3551418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D9576F-6A99-3F49-9ADF-B841935DA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258888" algn="l"/>
            <a:r>
              <a:rPr lang="en-US" dirty="0"/>
              <a:t>© 2020 - Confidential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0C24C3A1-87D3-9F40-9496-3B5C2D673985}"/>
              </a:ext>
            </a:extLst>
          </p:cNvPr>
          <p:cNvSpPr txBox="1">
            <a:spLocks/>
          </p:cNvSpPr>
          <p:nvPr/>
        </p:nvSpPr>
        <p:spPr>
          <a:xfrm>
            <a:off x="21196" y="916229"/>
            <a:ext cx="4550804" cy="355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defRPr lang="fr-FR" sz="20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28650" indent="-27146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985838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tabLst>
                <a:tab pos="985838" algn="l"/>
              </a:tabLst>
              <a:defRPr lang="fr-FR"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433513" indent="-266700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881188" indent="-17621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Wingdings" charset="2"/>
              <a:buChar char="§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726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2AA85-0A0E-BC42-A539-A240B76A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Authorization</a:t>
            </a:r>
            <a:r>
              <a:rPr lang="fr-FR" dirty="0"/>
              <a:t> Code Flow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3152AF-A8CC-D743-95B6-2B3180B4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F5F2BF-21CB-A64A-9BB6-ED25E73F9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1923"/>
            <a:ext cx="4332803" cy="3551418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D9576F-6A99-3F49-9ADF-B841935DA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258888" algn="l"/>
            <a:r>
              <a:rPr lang="en-US" dirty="0"/>
              <a:t>© 2020 - Confidential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0C24C3A1-87D3-9F40-9496-3B5C2D673985}"/>
              </a:ext>
            </a:extLst>
          </p:cNvPr>
          <p:cNvSpPr txBox="1">
            <a:spLocks/>
          </p:cNvSpPr>
          <p:nvPr/>
        </p:nvSpPr>
        <p:spPr>
          <a:xfrm>
            <a:off x="21196" y="916229"/>
            <a:ext cx="4550804" cy="355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defRPr lang="fr-FR" sz="20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28650" indent="-27146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985838" indent="-180975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•"/>
              <a:tabLst>
                <a:tab pos="985838" algn="l"/>
              </a:tabLst>
              <a:defRPr lang="fr-FR"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433513" indent="-266700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Arial"/>
              <a:buChar char="–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881188" indent="-176213" algn="l" defTabSz="457200" rtl="0" eaLnBrk="1" latinLnBrk="0" hangingPunct="1">
              <a:spcBef>
                <a:spcPct val="20000"/>
              </a:spcBef>
              <a:buClr>
                <a:srgbClr val="D12A32"/>
              </a:buClr>
              <a:buFont typeface="Wingdings" charset="2"/>
              <a:buChar char="§"/>
              <a:defRPr lang="fr-FR"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059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DED9AE-3E57-4172-B444-25DCF4A3C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442C1F8-0C60-4AC4-BE46-7EE6B5CBD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5D1DB4-5A5B-49F7-9D75-3A6F5473F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>
                <a:latin typeface="GT Walsheim Regular" panose="02000503020000020003" pitchFamily="2" charset="77"/>
              </a:rPr>
              <a:t>What is REST ?</a:t>
            </a:r>
          </a:p>
          <a:p>
            <a:r>
              <a:rPr lang="en-GB" dirty="0">
                <a:latin typeface="GT Walsheim Regular" panose="02000503020000020003" pitchFamily="2" charset="77"/>
              </a:rPr>
              <a:t>Goals</a:t>
            </a:r>
          </a:p>
          <a:p>
            <a:r>
              <a:rPr lang="en-GB" dirty="0">
                <a:latin typeface="GT Walsheim Regular" panose="02000503020000020003" pitchFamily="2" charset="77"/>
              </a:rPr>
              <a:t>What is a good REST API ?</a:t>
            </a:r>
          </a:p>
          <a:p>
            <a:r>
              <a:rPr lang="en-GB" dirty="0">
                <a:latin typeface="GT Walsheim Regular" panose="02000503020000020003" pitchFamily="2" charset="77"/>
              </a:rPr>
              <a:t>Richardson Maturity Model</a:t>
            </a:r>
          </a:p>
          <a:p>
            <a:r>
              <a:rPr lang="en-GB" dirty="0">
                <a:latin typeface="GT Walsheim Regular" panose="02000503020000020003" pitchFamily="2" charset="77"/>
              </a:rPr>
              <a:t>Generic Rules</a:t>
            </a:r>
          </a:p>
          <a:p>
            <a:r>
              <a:rPr lang="en-GB" dirty="0">
                <a:latin typeface="GT Walsheim Regular" panose="02000503020000020003" pitchFamily="2" charset="77"/>
              </a:rPr>
              <a:t>Versioning</a:t>
            </a:r>
          </a:p>
          <a:p>
            <a:r>
              <a:rPr lang="en-GB" dirty="0">
                <a:latin typeface="GT Walsheim Regular" panose="02000503020000020003" pitchFamily="2" charset="77"/>
              </a:rPr>
              <a:t>Request Format</a:t>
            </a:r>
          </a:p>
          <a:p>
            <a:r>
              <a:rPr lang="en-GB" dirty="0">
                <a:latin typeface="GT Walsheim Regular" panose="02000503020000020003" pitchFamily="2" charset="77"/>
              </a:rPr>
              <a:t>Response &amp; Error Formats</a:t>
            </a:r>
          </a:p>
          <a:p>
            <a:r>
              <a:rPr lang="en-GB" dirty="0">
                <a:latin typeface="GT Walsheim Regular" panose="02000503020000020003" pitchFamily="2" charset="77"/>
              </a:rPr>
              <a:t>Http Body</a:t>
            </a:r>
          </a:p>
          <a:p>
            <a:r>
              <a:rPr lang="en-GB" dirty="0">
                <a:latin typeface="GT Walsheim Regular" panose="02000503020000020003" pitchFamily="2" charset="77"/>
              </a:rPr>
              <a:t>List of Values</a:t>
            </a:r>
          </a:p>
          <a:p>
            <a:r>
              <a:rPr lang="en-GB" dirty="0">
                <a:latin typeface="GT Walsheim Regular" panose="02000503020000020003" pitchFamily="2" charset="77"/>
              </a:rPr>
              <a:t>Collection Management (pagination)</a:t>
            </a:r>
          </a:p>
          <a:p>
            <a:r>
              <a:rPr lang="en-GB" dirty="0">
                <a:latin typeface="GT Walsheim Regular" panose="02000503020000020003" pitchFamily="2" charset="77"/>
              </a:rPr>
              <a:t>Sorting</a:t>
            </a:r>
          </a:p>
          <a:p>
            <a:r>
              <a:rPr lang="en-GB" dirty="0">
                <a:latin typeface="GT Walsheim Regular" panose="02000503020000020003" pitchFamily="2" charset="77"/>
              </a:rPr>
              <a:t>Search</a:t>
            </a:r>
          </a:p>
          <a:p>
            <a:r>
              <a:rPr lang="en-GB" dirty="0">
                <a:latin typeface="GT Walsheim Regular" panose="02000503020000020003" pitchFamily="2" charset="77"/>
              </a:rPr>
              <a:t>Filtering</a:t>
            </a:r>
          </a:p>
          <a:p>
            <a:r>
              <a:rPr lang="en-GB" dirty="0">
                <a:latin typeface="GT Walsheim Regular" panose="02000503020000020003" pitchFamily="2" charset="77"/>
              </a:rPr>
              <a:t>Http Methods</a:t>
            </a:r>
          </a:p>
          <a:p>
            <a:r>
              <a:rPr lang="en-GB" dirty="0">
                <a:latin typeface="GT Walsheim Regular" panose="02000503020000020003" pitchFamily="2" charset="77"/>
              </a:rPr>
              <a:t>Monitoring</a:t>
            </a:r>
          </a:p>
          <a:p>
            <a:r>
              <a:rPr lang="en-GB" dirty="0">
                <a:latin typeface="GT Walsheim Regular" panose="02000503020000020003" pitchFamily="2" charset="77"/>
              </a:rPr>
              <a:t>Documentation</a:t>
            </a:r>
          </a:p>
          <a:p>
            <a:r>
              <a:rPr lang="en-GB" dirty="0">
                <a:latin typeface="GT Walsheim Regular" panose="02000503020000020003" pitchFamily="2" charset="77"/>
              </a:rPr>
              <a:t>Hypermedia (HATEOAS)</a:t>
            </a:r>
          </a:p>
          <a:p>
            <a:r>
              <a:rPr lang="en-GB" dirty="0">
                <a:latin typeface="GT Walsheim Regular" panose="02000503020000020003" pitchFamily="2" charset="77"/>
              </a:rPr>
              <a:t>Security (Authentication, Authorization, Integrity &amp; CORS)</a:t>
            </a:r>
          </a:p>
          <a:p>
            <a:r>
              <a:rPr lang="en-GB" dirty="0">
                <a:latin typeface="GT Walsheim Regular" panose="02000503020000020003" pitchFamily="2" charset="77"/>
              </a:rPr>
              <a:t>Caching</a:t>
            </a:r>
          </a:p>
          <a:p>
            <a:r>
              <a:rPr lang="en-GB" dirty="0">
                <a:latin typeface="GT Walsheim Regular" panose="02000503020000020003" pitchFamily="2" charset="77"/>
              </a:rPr>
              <a:t>Rules Summary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B27997-F9AD-4B92-AF58-A19D3670F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258888" algn="l"/>
            <a:r>
              <a:rPr lang="en-US" dirty="0"/>
              <a:t>© 2020 - Confidential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E46C9FDF-A6F0-44DD-B5BF-E0D2F40DA649}"/>
              </a:ext>
            </a:extLst>
          </p:cNvPr>
          <p:cNvSpPr/>
          <p:nvPr/>
        </p:nvSpPr>
        <p:spPr>
          <a:xfrm>
            <a:off x="3351055" y="4495302"/>
            <a:ext cx="315000" cy="225000"/>
          </a:xfrm>
          <a:prstGeom prst="rightArrow">
            <a:avLst/>
          </a:prstGeom>
          <a:solidFill>
            <a:srgbClr val="EB2F2F"/>
          </a:solidFill>
          <a:ln>
            <a:noFill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Open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982C6A-E677-DD48-931D-B97E6D4A6904}"/>
              </a:ext>
            </a:extLst>
          </p:cNvPr>
          <p:cNvSpPr/>
          <p:nvPr/>
        </p:nvSpPr>
        <p:spPr>
          <a:xfrm>
            <a:off x="3654874" y="4397931"/>
            <a:ext cx="4703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It’s one of our primary objectives this semester.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033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7D6761-CB4E-4F61-9246-6DEF9CCE1B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Noe Display Regular" panose="020A0600090400000002" pitchFamily="18" charset="0"/>
              </a:rPr>
              <a:t>Hands 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6E45ACF-4E96-4FD7-A69F-61EADB369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Authentication</a:t>
            </a:r>
            <a:r>
              <a:rPr lang="fr-FR" dirty="0"/>
              <a:t>, </a:t>
            </a:r>
            <a:r>
              <a:rPr lang="fr-FR" dirty="0" err="1"/>
              <a:t>Authorization</a:t>
            </a:r>
            <a:r>
              <a:rPr lang="fr-FR" dirty="0"/>
              <a:t> &amp; CORS </a:t>
            </a:r>
            <a:r>
              <a:rPr lang="fr-FR" dirty="0" err="1"/>
              <a:t>principles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594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7D6761-CB4E-4F61-9246-6DEF9CCE1B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Noe Display Regular" panose="020A0600090400000002" pitchFamily="18" charset="0"/>
              </a:rPr>
              <a:t>Introduction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6E45ACF-4E96-4FD7-A69F-61EADB369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APIs and Goals</a:t>
            </a:r>
          </a:p>
        </p:txBody>
      </p:sp>
    </p:spTree>
    <p:extLst>
      <p:ext uri="{BB962C8B-B14F-4D97-AF65-F5344CB8AC3E}">
        <p14:creationId xmlns:p14="http://schemas.microsoft.com/office/powerpoint/2010/main" val="362756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C00ED1-D1D9-453C-A62A-B56D6288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REST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511519-67DA-422D-B2DD-699639BFD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647E-A9DF-4944-B896-ADBDE8D0B011}" type="datetime1">
              <a:rPr lang="fr-FR" smtClean="0"/>
              <a:pPr/>
              <a:t>19/02/2021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5303E6-81A5-485B-AE3A-CE8BE7384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258888" algn="l"/>
            <a:r>
              <a:rPr lang="en-US" dirty="0"/>
              <a:t>© 2020 - Confidential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F5E485D-8998-4C79-BB9B-8AAAA0569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161" y="1066037"/>
            <a:ext cx="8229600" cy="355141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GB" dirty="0">
                <a:latin typeface="GT Walsheim Regular" panose="02000503020000020003" pitchFamily="2" charset="77"/>
              </a:rPr>
              <a:t>REST is not a Protocol. REST is an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GTWalsheimBold" panose="02000503020000020003" pitchFamily="2" charset="77"/>
              </a:rPr>
              <a:t>Architecture Style</a:t>
            </a:r>
            <a:br>
              <a:rPr lang="en-GB" dirty="0">
                <a:latin typeface="GT Walsheim Regular" panose="02000503020000020003" pitchFamily="2" charset="77"/>
              </a:rPr>
            </a:br>
            <a:endParaRPr lang="en-GB" dirty="0">
              <a:latin typeface="GT Walsheim Regular" panose="02000503020000020003" pitchFamily="2" charset="77"/>
            </a:endParaRPr>
          </a:p>
          <a:p>
            <a:r>
              <a:rPr lang="en-GB" dirty="0">
                <a:latin typeface="GT Walsheim Regular" panose="02000503020000020003" pitchFamily="2" charset="77"/>
              </a:rPr>
              <a:t>REST stands for Representational State Transfer (of Resources)</a:t>
            </a:r>
            <a:br>
              <a:rPr lang="en-GB" dirty="0">
                <a:latin typeface="GT Walsheim Regular" panose="02000503020000020003" pitchFamily="2" charset="77"/>
              </a:rPr>
            </a:br>
            <a:endParaRPr lang="en-GB" dirty="0">
              <a:latin typeface="GT Walsheim Regular" panose="02000503020000020003" pitchFamily="2" charset="77"/>
            </a:endParaRPr>
          </a:p>
          <a:p>
            <a:r>
              <a:rPr lang="fr-FR" dirty="0">
                <a:latin typeface="GT Walsheim Regular"/>
                <a:cs typeface="Calibri"/>
              </a:rPr>
              <a:t>REST has been </a:t>
            </a:r>
            <a:r>
              <a:rPr lang="fr-FR" err="1">
                <a:latin typeface="GT Walsheim Regular"/>
                <a:cs typeface="Calibri"/>
              </a:rPr>
              <a:t>proposed</a:t>
            </a:r>
            <a:r>
              <a:rPr lang="fr-FR" dirty="0">
                <a:latin typeface="GT Walsheim Regular"/>
                <a:cs typeface="Calibri"/>
              </a:rPr>
              <a:t> in 2000 by « Roy Fielding »</a:t>
            </a:r>
            <a:r>
              <a:rPr lang="fr-FR" dirty="0">
                <a:solidFill>
                  <a:srgbClr val="C00000"/>
                </a:solidFill>
                <a:latin typeface="GT Walsheim Regular"/>
                <a:cs typeface="Calibri"/>
              </a:rPr>
              <a:t>*</a:t>
            </a:r>
            <a:r>
              <a:rPr lang="fr-FR" dirty="0">
                <a:latin typeface="GT Walsheim Regular"/>
                <a:cs typeface="Calibri"/>
              </a:rPr>
              <a:t> in </a:t>
            </a:r>
            <a:r>
              <a:rPr lang="fr-FR" err="1">
                <a:latin typeface="GT Walsheim Regular"/>
                <a:cs typeface="Calibri"/>
              </a:rPr>
              <a:t>his</a:t>
            </a:r>
            <a:r>
              <a:rPr lang="fr-FR" dirty="0">
                <a:latin typeface="GT Walsheim Regular"/>
                <a:cs typeface="Calibri"/>
              </a:rPr>
              <a:t> doctoral dissertation, and has </a:t>
            </a:r>
            <a:r>
              <a:rPr lang="fr-FR" err="1">
                <a:latin typeface="GT Walsheim Regular"/>
                <a:cs typeface="Calibri"/>
              </a:rPr>
              <a:t>inspired</a:t>
            </a:r>
            <a:r>
              <a:rPr lang="fr-FR" dirty="0">
                <a:latin typeface="GT Walsheim Regular"/>
                <a:cs typeface="Calibri"/>
              </a:rPr>
              <a:t> </a:t>
            </a:r>
            <a:r>
              <a:rPr lang="fr-FR" err="1">
                <a:latin typeface="GT Walsheim Regular"/>
                <a:cs typeface="Calibri"/>
              </a:rPr>
              <a:t>both</a:t>
            </a:r>
            <a:r>
              <a:rPr lang="fr-FR" dirty="0">
                <a:latin typeface="GT Walsheim Regular"/>
                <a:cs typeface="Calibri"/>
              </a:rPr>
              <a:t> the W3C </a:t>
            </a:r>
            <a:r>
              <a:rPr lang="fr-FR" err="1">
                <a:latin typeface="GT Walsheim Regular"/>
                <a:cs typeface="Calibri"/>
              </a:rPr>
              <a:t>Technical</a:t>
            </a:r>
            <a:r>
              <a:rPr lang="fr-FR" dirty="0">
                <a:latin typeface="GT Walsheim Regular"/>
                <a:cs typeface="Calibri"/>
              </a:rPr>
              <a:t> Architecture </a:t>
            </a:r>
            <a:r>
              <a:rPr lang="fr-FR" err="1">
                <a:latin typeface="GT Walsheim Regular"/>
                <a:cs typeface="Calibri"/>
              </a:rPr>
              <a:t>Group's</a:t>
            </a:r>
            <a:r>
              <a:rPr lang="fr-FR" dirty="0">
                <a:latin typeface="GT Walsheim Regular"/>
                <a:cs typeface="Calibri"/>
              </a:rPr>
              <a:t> architecture document and </a:t>
            </a:r>
            <a:r>
              <a:rPr lang="fr-FR" err="1">
                <a:latin typeface="GT Walsheim Regular"/>
                <a:cs typeface="Calibri"/>
              </a:rPr>
              <a:t>many</a:t>
            </a:r>
            <a:r>
              <a:rPr lang="fr-FR" dirty="0">
                <a:latin typeface="GT Walsheim Regular"/>
                <a:cs typeface="Calibri"/>
              </a:rPr>
              <a:t> </a:t>
            </a:r>
            <a:r>
              <a:rPr lang="fr-FR" err="1">
                <a:latin typeface="GT Walsheim Regular"/>
                <a:cs typeface="Calibri"/>
              </a:rPr>
              <a:t>who</a:t>
            </a:r>
            <a:r>
              <a:rPr lang="fr-FR" dirty="0">
                <a:latin typeface="GT Walsheim Regular"/>
                <a:cs typeface="Calibri"/>
              </a:rPr>
              <a:t> </a:t>
            </a:r>
            <a:r>
              <a:rPr lang="fr-FR" err="1">
                <a:latin typeface="GT Walsheim Regular"/>
                <a:cs typeface="Calibri"/>
              </a:rPr>
              <a:t>see</a:t>
            </a:r>
            <a:r>
              <a:rPr lang="fr-FR" dirty="0">
                <a:latin typeface="GT Walsheim Regular"/>
                <a:cs typeface="Calibri"/>
              </a:rPr>
              <a:t> </a:t>
            </a:r>
            <a:r>
              <a:rPr lang="fr-FR" err="1">
                <a:latin typeface="GT Walsheim Regular"/>
                <a:cs typeface="Calibri"/>
              </a:rPr>
              <a:t>it</a:t>
            </a:r>
            <a:r>
              <a:rPr lang="fr-FR" dirty="0">
                <a:latin typeface="GT Walsheim Regular"/>
                <a:cs typeface="Calibri"/>
              </a:rPr>
              <a:t> as a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GTWalsheimBold"/>
                <a:cs typeface="Calibri"/>
              </a:rPr>
              <a:t>model for how to </a:t>
            </a:r>
            <a:r>
              <a:rPr lang="fr-FR" b="1" err="1">
                <a:solidFill>
                  <a:schemeClr val="accent1">
                    <a:lumMod val="75000"/>
                  </a:schemeClr>
                </a:solidFill>
                <a:latin typeface="GTWalsheimBold"/>
                <a:cs typeface="Calibri"/>
              </a:rPr>
              <a:t>build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GTWalsheimBold"/>
                <a:cs typeface="Calibri"/>
              </a:rPr>
              <a:t> Web services </a:t>
            </a:r>
            <a:br>
              <a:rPr lang="fr-FR" dirty="0">
                <a:latin typeface="GT Walsheim Regular" panose="02000503020000020003" pitchFamily="2" charset="77"/>
              </a:rPr>
            </a:br>
            <a:endParaRPr lang="fr-FR" b="1" dirty="0">
              <a:solidFill>
                <a:schemeClr val="accent1">
                  <a:lumMod val="75000"/>
                </a:schemeClr>
              </a:solidFill>
              <a:latin typeface="GTWalsheimBold" panose="02000503020000020003" pitchFamily="2" charset="77"/>
            </a:endParaRPr>
          </a:p>
          <a:p>
            <a:r>
              <a:rPr lang="fr-FR" dirty="0">
                <a:latin typeface="GT Walsheim Regular"/>
                <a:cs typeface="Calibri"/>
              </a:rPr>
              <a:t>REST </a:t>
            </a:r>
            <a:r>
              <a:rPr lang="fr-FR" err="1">
                <a:latin typeface="GT Walsheim Regular"/>
                <a:cs typeface="Calibri"/>
              </a:rPr>
              <a:t>is</a:t>
            </a:r>
            <a:r>
              <a:rPr lang="fr-FR" dirty="0">
                <a:latin typeface="GT Walsheim Regular"/>
                <a:cs typeface="Calibri"/>
              </a:rPr>
              <a:t> </a:t>
            </a:r>
            <a:r>
              <a:rPr lang="fr-FR" err="1">
                <a:latin typeface="GT Walsheim Regular"/>
                <a:cs typeface="Calibri"/>
              </a:rPr>
              <a:t>based</a:t>
            </a:r>
            <a:r>
              <a:rPr lang="fr-FR" dirty="0">
                <a:latin typeface="GT Walsheim Regular"/>
                <a:cs typeface="Calibri"/>
              </a:rPr>
              <a:t> on 6 </a:t>
            </a:r>
            <a:r>
              <a:rPr lang="fr-FR" err="1">
                <a:latin typeface="GT Walsheim Regular"/>
                <a:cs typeface="Calibri"/>
              </a:rPr>
              <a:t>constraints</a:t>
            </a:r>
            <a:r>
              <a:rPr lang="fr-FR" dirty="0">
                <a:latin typeface="GT Walsheim Regular"/>
                <a:cs typeface="Calibri"/>
              </a:rPr>
              <a:t> :</a:t>
            </a:r>
            <a:endParaRPr lang="fr-FR" sz="1800" dirty="0">
              <a:solidFill>
                <a:srgbClr val="384B5D"/>
              </a:solidFill>
              <a:latin typeface="GT Walsheim Regular"/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C00000"/>
                </a:solidFill>
                <a:latin typeface="GT Walsheim Regular" panose="02000503020000020003" pitchFamily="2" charset="77"/>
              </a:rPr>
              <a:t>Client-Server</a:t>
            </a:r>
            <a:r>
              <a:rPr lang="en-US" sz="1800" dirty="0">
                <a:solidFill>
                  <a:srgbClr val="384B5D"/>
                </a:solidFill>
                <a:latin typeface="GT Walsheim Regular" panose="02000503020000020003" pitchFamily="2" charset="77"/>
              </a:rPr>
              <a:t> system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C00000"/>
                </a:solidFill>
                <a:latin typeface="GT Walsheim Regular"/>
                <a:cs typeface="Calibri"/>
              </a:rPr>
              <a:t>Stateless</a:t>
            </a:r>
            <a:r>
              <a:rPr lang="en-US" sz="1800" dirty="0">
                <a:solidFill>
                  <a:srgbClr val="384B5D"/>
                </a:solidFill>
                <a:latin typeface="GT Walsheim Regular"/>
                <a:cs typeface="Calibri"/>
              </a:rPr>
              <a:t> : the client request must contain all the information needed for the server to answer. The server does not handle client sessions</a:t>
            </a:r>
          </a:p>
          <a:p>
            <a:pPr marL="342900" indent="-342900">
              <a:buAutoNum type="arabicPeriod"/>
            </a:pPr>
            <a:r>
              <a:rPr lang="en-US" sz="1800" err="1">
                <a:solidFill>
                  <a:srgbClr val="C00000"/>
                </a:solidFill>
                <a:latin typeface="GT Walsheim Regular"/>
                <a:cs typeface="Calibri"/>
              </a:rPr>
              <a:t>Cachability</a:t>
            </a:r>
            <a:r>
              <a:rPr lang="en-US" sz="1800" dirty="0">
                <a:solidFill>
                  <a:srgbClr val="384B5D"/>
                </a:solidFill>
                <a:latin typeface="GT Walsheim Regular"/>
                <a:cs typeface="Calibri"/>
              </a:rPr>
              <a:t> : Clients can cache responses </a:t>
            </a:r>
            <a:endParaRPr lang="en-US" sz="1800" dirty="0">
              <a:solidFill>
                <a:srgbClr val="384B5D"/>
              </a:solidFill>
              <a:latin typeface="GT Walsheim Regular" panose="02000503020000020003" pitchFamily="2" charset="77"/>
            </a:endParaRP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C00000"/>
                </a:solidFill>
                <a:latin typeface="GT Walsheim Regular"/>
                <a:cs typeface="Calibri"/>
              </a:rPr>
              <a:t>Layered system </a:t>
            </a:r>
            <a:r>
              <a:rPr lang="en-US" sz="1800" dirty="0">
                <a:solidFill>
                  <a:srgbClr val="384B5D"/>
                </a:solidFill>
                <a:latin typeface="GT Walsheim Regular"/>
                <a:cs typeface="Calibri"/>
              </a:rPr>
              <a:t>: Client doesn’t know if he directly connected to the server or goes through different gateways/proxies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C00000"/>
                </a:solidFill>
                <a:latin typeface="GT Walsheim Regular" panose="02000503020000020003" pitchFamily="2" charset="77"/>
              </a:rPr>
              <a:t>Code on demand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C00000"/>
                </a:solidFill>
                <a:latin typeface="GT Walsheim Regular" panose="02000503020000020003" pitchFamily="2" charset="77"/>
              </a:rPr>
              <a:t>Uniform interface </a:t>
            </a:r>
            <a:r>
              <a:rPr lang="en-US" sz="1800" dirty="0">
                <a:solidFill>
                  <a:srgbClr val="384B5D"/>
                </a:solidFill>
                <a:latin typeface="GT Walsheim Regular" panose="02000503020000020003" pitchFamily="2" charset="77"/>
              </a:rPr>
              <a:t>: URI / metadata /  media-types / hypermedia links…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E3BF6F40-B2FC-8A4B-BC7F-16BA9866EE3B}"/>
              </a:ext>
            </a:extLst>
          </p:cNvPr>
          <p:cNvSpPr txBox="1">
            <a:spLocks/>
          </p:cNvSpPr>
          <p:nvPr/>
        </p:nvSpPr>
        <p:spPr>
          <a:xfrm>
            <a:off x="5653377" y="4555437"/>
            <a:ext cx="311285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lang="fr-FR" sz="800" kern="12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8888" algn="l"/>
            <a:r>
              <a:rPr lang="en-US" dirty="0"/>
              <a:t>*  R</a:t>
            </a:r>
            <a:r>
              <a:rPr lang="en-US" dirty="0">
                <a:latin typeface="GT Walsheim Regular" panose="02000503020000020003" pitchFamily="2" charset="77"/>
              </a:rPr>
              <a:t>oy Fielding Thesis link </a:t>
            </a:r>
            <a:r>
              <a:rPr lang="fr-FR" dirty="0">
                <a:latin typeface="GT Walsheim Regular" panose="02000503020000020003" pitchFamily="2" charset="77"/>
                <a:hlinkClick r:id="rId2"/>
              </a:rPr>
              <a:t>https://www.ics.uci.edu/~fielding/pubs/dissertation/fielding_dissertation.pdf</a:t>
            </a:r>
            <a:endParaRPr lang="en-US" dirty="0">
              <a:latin typeface="GT Walsheim Regular" panose="0200050302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090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6AA43B-FA5B-3842-A357-25E171BC6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Goals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4A62B7-0EE6-A54E-B2D1-C0DBF08D4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E73BC3-3E0B-3C4D-932D-3FC846759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GT Walsheim Regular" panose="02000503020000020003" pitchFamily="2" charset="77"/>
              </a:rPr>
              <a:t>As an editor, </a:t>
            </a:r>
            <a:r>
              <a:rPr lang="fr-FR" dirty="0" err="1">
                <a:latin typeface="GT Walsheim Regular" panose="02000503020000020003" pitchFamily="2" charset="77"/>
              </a:rPr>
              <a:t>Opencell</a:t>
            </a:r>
            <a:r>
              <a:rPr lang="fr-FR" dirty="0">
                <a:latin typeface="GT Walsheim Regular" panose="02000503020000020003" pitchFamily="2" charset="77"/>
              </a:rPr>
              <a:t> must have a </a:t>
            </a:r>
            <a:r>
              <a:rPr lang="fr-FR" dirty="0">
                <a:solidFill>
                  <a:srgbClr val="C00000"/>
                </a:solidFill>
                <a:latin typeface="GT Walsheim Regular" panose="02000503020000020003" pitchFamily="2" charset="77"/>
              </a:rPr>
              <a:t>mature</a:t>
            </a:r>
            <a:r>
              <a:rPr lang="fr-FR" dirty="0">
                <a:latin typeface="GT Walsheim Regular" panose="02000503020000020003" pitchFamily="2" charset="77"/>
              </a:rPr>
              <a:t> API</a:t>
            </a:r>
          </a:p>
          <a:p>
            <a:r>
              <a:rPr lang="fr-FR" dirty="0">
                <a:latin typeface="GT Walsheim Regular" panose="02000503020000020003" pitchFamily="2" charset="77"/>
              </a:rPr>
              <a:t>The API </a:t>
            </a:r>
            <a:r>
              <a:rPr lang="fr-FR" dirty="0" err="1">
                <a:latin typeface="GT Walsheim Regular" panose="02000503020000020003" pitchFamily="2" charset="77"/>
              </a:rPr>
              <a:t>is</a:t>
            </a:r>
            <a:r>
              <a:rPr lang="fr-FR" dirty="0">
                <a:latin typeface="GT Walsheim Regular" panose="02000503020000020003" pitchFamily="2" charset="77"/>
              </a:rPr>
              <a:t> a </a:t>
            </a:r>
            <a:r>
              <a:rPr lang="fr-FR" dirty="0" err="1">
                <a:solidFill>
                  <a:srgbClr val="C00000"/>
                </a:solidFill>
                <a:latin typeface="GT Walsheim Regular" panose="02000503020000020003" pitchFamily="2" charset="77"/>
              </a:rPr>
              <a:t>differentiator</a:t>
            </a:r>
            <a:r>
              <a:rPr lang="fr-FR" dirty="0">
                <a:latin typeface="GT Walsheim Regular" panose="02000503020000020003" pitchFamily="2" charset="77"/>
              </a:rPr>
              <a:t>, </a:t>
            </a:r>
            <a:r>
              <a:rPr lang="fr-FR" dirty="0" err="1">
                <a:latin typeface="GT Walsheim Regular" panose="02000503020000020003" pitchFamily="2" charset="77"/>
              </a:rPr>
              <a:t>perceived</a:t>
            </a:r>
            <a:r>
              <a:rPr lang="fr-FR" dirty="0">
                <a:latin typeface="GT Walsheim Regular" panose="02000503020000020003" pitchFamily="2" charset="77"/>
              </a:rPr>
              <a:t> as a </a:t>
            </a:r>
            <a:r>
              <a:rPr lang="fr-FR" dirty="0" err="1">
                <a:latin typeface="GT Walsheim Regular" panose="02000503020000020003" pitchFamily="2" charset="77"/>
              </a:rPr>
              <a:t>competitive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advantage</a:t>
            </a:r>
            <a:endParaRPr lang="fr-FR" dirty="0">
              <a:latin typeface="GT Walsheim Regular" panose="02000503020000020003" pitchFamily="2" charset="77"/>
            </a:endParaRPr>
          </a:p>
          <a:p>
            <a:r>
              <a:rPr lang="fr-FR" dirty="0">
                <a:latin typeface="GT Walsheim Regular" panose="02000503020000020003" pitchFamily="2" charset="77"/>
              </a:rPr>
              <a:t>Have a </a:t>
            </a:r>
            <a:r>
              <a:rPr lang="fr-FR" dirty="0">
                <a:solidFill>
                  <a:srgbClr val="C00000"/>
                </a:solidFill>
                <a:latin typeface="GT Walsheim Regular" panose="02000503020000020003" pitchFamily="2" charset="77"/>
              </a:rPr>
              <a:t>quick TTFAC </a:t>
            </a:r>
            <a:r>
              <a:rPr lang="fr-FR" dirty="0">
                <a:latin typeface="GT Walsheim Regular" panose="02000503020000020003" pitchFamily="2" charset="77"/>
              </a:rPr>
              <a:t>(Time To First API Call) and </a:t>
            </a:r>
            <a:r>
              <a:rPr lang="fr-FR" dirty="0">
                <a:solidFill>
                  <a:srgbClr val="C00000"/>
                </a:solidFill>
                <a:latin typeface="GT Walsheim Regular" panose="02000503020000020003" pitchFamily="2" charset="77"/>
              </a:rPr>
              <a:t>Happy </a:t>
            </a:r>
            <a:r>
              <a:rPr lang="fr-FR" dirty="0" err="1">
                <a:solidFill>
                  <a:srgbClr val="C00000"/>
                </a:solidFill>
                <a:latin typeface="GT Walsheim Regular" panose="02000503020000020003" pitchFamily="2" charset="77"/>
              </a:rPr>
              <a:t>Developpers</a:t>
            </a:r>
            <a:endParaRPr lang="fr-FR" dirty="0">
              <a:solidFill>
                <a:srgbClr val="C00000"/>
              </a:solidFill>
              <a:latin typeface="GT Walsheim Regular" panose="02000503020000020003" pitchFamily="2" charset="77"/>
            </a:endParaRPr>
          </a:p>
          <a:p>
            <a:r>
              <a:rPr lang="fr-FR" dirty="0" err="1">
                <a:latin typeface="GT Walsheim Regular" panose="02000503020000020003" pitchFamily="2" charset="77"/>
              </a:rPr>
              <a:t>Well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GT Walsheim Regular" panose="02000503020000020003" pitchFamily="2" charset="77"/>
              </a:rPr>
              <a:t>documented</a:t>
            </a:r>
            <a:endParaRPr lang="fr-FR" dirty="0">
              <a:solidFill>
                <a:srgbClr val="C00000"/>
              </a:solidFill>
              <a:latin typeface="GT Walsheim Regular" panose="02000503020000020003" pitchFamily="2" charset="77"/>
            </a:endParaRPr>
          </a:p>
          <a:p>
            <a:r>
              <a:rPr lang="fr-FR" dirty="0" err="1">
                <a:latin typeface="GT Walsheim Regular" panose="02000503020000020003" pitchFamily="2" charset="77"/>
              </a:rPr>
              <a:t>Keep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it</a:t>
            </a:r>
            <a:r>
              <a:rPr lang="fr-FR" dirty="0">
                <a:latin typeface="GT Walsheim Regular" panose="02000503020000020003" pitchFamily="2" charset="77"/>
              </a:rPr>
              <a:t> Simple &amp; </a:t>
            </a:r>
            <a:r>
              <a:rPr lang="fr-FR" dirty="0" err="1">
                <a:latin typeface="GT Walsheim Regular" panose="02000503020000020003" pitchFamily="2" charset="77"/>
              </a:rPr>
              <a:t>Stupid</a:t>
            </a:r>
            <a:r>
              <a:rPr lang="fr-FR" dirty="0">
                <a:latin typeface="GT Walsheim Regular" panose="02000503020000020003" pitchFamily="2" charset="77"/>
              </a:rPr>
              <a:t> (</a:t>
            </a:r>
            <a:r>
              <a:rPr lang="fr-FR" dirty="0">
                <a:solidFill>
                  <a:srgbClr val="C00000"/>
                </a:solidFill>
                <a:latin typeface="GT Walsheim Regular" panose="02000503020000020003" pitchFamily="2" charset="77"/>
              </a:rPr>
              <a:t>KISS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principle</a:t>
            </a:r>
            <a:r>
              <a:rPr lang="fr-FR" dirty="0">
                <a:latin typeface="GT Walsheim Regular" panose="02000503020000020003" pitchFamily="2" charset="77"/>
              </a:rPr>
              <a:t>)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EC1C3E-C1B1-D54D-A1FA-D7DA14B18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258888" algn="l"/>
            <a:r>
              <a:rPr lang="en-US" dirty="0"/>
              <a:t>© 2020 -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4399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2AA85-0A0E-BC42-A539-A240B76A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good REST API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3152AF-A8CC-D743-95B6-2B3180B4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F5F2BF-21CB-A64A-9BB6-ED25E73F9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1923"/>
            <a:ext cx="4332803" cy="3551418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GT Walsheim Regular" panose="02000503020000020003" pitchFamily="2" charset="77"/>
              </a:rPr>
              <a:t>A good API </a:t>
            </a:r>
            <a:r>
              <a:rPr lang="fr-FR" dirty="0" err="1">
                <a:latin typeface="GT Walsheim Regular" panose="02000503020000020003" pitchFamily="2" charset="77"/>
              </a:rPr>
              <a:t>is</a:t>
            </a:r>
            <a:r>
              <a:rPr lang="fr-FR" dirty="0">
                <a:latin typeface="GT Walsheim Regular" panose="02000503020000020003" pitchFamily="2" charset="77"/>
              </a:rPr>
              <a:t> :</a:t>
            </a:r>
          </a:p>
          <a:p>
            <a:r>
              <a:rPr lang="fr-FR" dirty="0">
                <a:latin typeface="GT Walsheim Regular" panose="02000503020000020003" pitchFamily="2" charset="77"/>
              </a:rPr>
              <a:t>Simple and </a:t>
            </a:r>
            <a:r>
              <a:rPr lang="fr-FR" dirty="0" err="1">
                <a:solidFill>
                  <a:srgbClr val="C00000"/>
                </a:solidFill>
                <a:latin typeface="GT Walsheim Regular" panose="02000503020000020003" pitchFamily="2" charset="77"/>
              </a:rPr>
              <a:t>externalizable</a:t>
            </a:r>
            <a:endParaRPr lang="fr-FR" dirty="0">
              <a:solidFill>
                <a:srgbClr val="C00000"/>
              </a:solidFill>
              <a:latin typeface="GT Walsheim Regular" panose="02000503020000020003" pitchFamily="2" charset="77"/>
            </a:endParaRPr>
          </a:p>
          <a:p>
            <a:r>
              <a:rPr lang="fr-FR" dirty="0" err="1">
                <a:latin typeface="GT Walsheim Regular" panose="02000503020000020003" pitchFamily="2" charset="77"/>
              </a:rPr>
              <a:t>Following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>
                <a:solidFill>
                  <a:srgbClr val="C00000"/>
                </a:solidFill>
                <a:latin typeface="GT Walsheim Regular" panose="02000503020000020003" pitchFamily="2" charset="77"/>
              </a:rPr>
              <a:t>HTTP Standards</a:t>
            </a:r>
          </a:p>
          <a:p>
            <a:r>
              <a:rPr lang="fr-FR" dirty="0" err="1">
                <a:latin typeface="GT Walsheim Regular" panose="02000503020000020003" pitchFamily="2" charset="77"/>
              </a:rPr>
              <a:t>Offering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>
                <a:solidFill>
                  <a:srgbClr val="C00000"/>
                </a:solidFill>
                <a:latin typeface="GT Walsheim Regular" panose="02000503020000020003" pitchFamily="2" charset="77"/>
              </a:rPr>
              <a:t>good affordance</a:t>
            </a:r>
          </a:p>
          <a:p>
            <a:r>
              <a:rPr lang="fr-FR" dirty="0">
                <a:solidFill>
                  <a:srgbClr val="C00000"/>
                </a:solidFill>
                <a:latin typeface="GT Walsheim Regular" panose="02000503020000020003" pitchFamily="2" charset="77"/>
              </a:rPr>
              <a:t>Intuitive</a:t>
            </a:r>
          </a:p>
          <a:p>
            <a:r>
              <a:rPr lang="fr-FR" dirty="0" err="1">
                <a:latin typeface="GT Walsheim Regular" panose="02000503020000020003" pitchFamily="2" charset="77"/>
              </a:rPr>
              <a:t>Inspired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latin typeface="GT Walsheim Regular" panose="02000503020000020003" pitchFamily="2" charset="77"/>
              </a:rPr>
              <a:t>from</a:t>
            </a:r>
            <a:r>
              <a:rPr lang="fr-FR" dirty="0">
                <a:latin typeface="GT Walsheim Regular" panose="02000503020000020003" pitchFamily="2" charset="77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GT Walsheim Regular" panose="02000503020000020003" pitchFamily="2" charset="77"/>
              </a:rPr>
              <a:t>Big</a:t>
            </a:r>
            <a:r>
              <a:rPr lang="fr-FR" dirty="0">
                <a:solidFill>
                  <a:srgbClr val="C00000"/>
                </a:solidFill>
                <a:latin typeface="GT Walsheim Regular" panose="02000503020000020003" pitchFamily="2" charset="77"/>
              </a:rPr>
              <a:t> Tech </a:t>
            </a:r>
            <a:r>
              <a:rPr lang="fr-FR" dirty="0" err="1">
                <a:latin typeface="GT Walsheim Regular" panose="02000503020000020003" pitchFamily="2" charset="77"/>
              </a:rPr>
              <a:t>companies</a:t>
            </a:r>
            <a:endParaRPr lang="fr-FR" dirty="0">
              <a:latin typeface="GT Walsheim Regular" panose="02000503020000020003" pitchFamily="2" charset="77"/>
            </a:endParaRPr>
          </a:p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D9576F-6A99-3F49-9ADF-B841935DA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258888" algn="l"/>
            <a:r>
              <a:rPr lang="en-US" dirty="0"/>
              <a:t>© 2020 - Confidential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BE2A32-6FAE-274F-94DD-25492AE2FDD3}"/>
              </a:ext>
            </a:extLst>
          </p:cNvPr>
          <p:cNvSpPr/>
          <p:nvPr/>
        </p:nvSpPr>
        <p:spPr>
          <a:xfrm>
            <a:off x="4790002" y="3150153"/>
            <a:ext cx="4332802" cy="13926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dirty="0">
                <a:latin typeface="GT Walsheim Regular" panose="02000503020000020003" pitchFamily="2" charset="77"/>
              </a:rPr>
              <a:t>« All service interfaces, </a:t>
            </a:r>
            <a:r>
              <a:rPr lang="fr-FR" sz="1400" dirty="0" err="1">
                <a:latin typeface="GT Walsheim Regular" panose="02000503020000020003" pitchFamily="2" charset="77"/>
              </a:rPr>
              <a:t>without</a:t>
            </a:r>
            <a:r>
              <a:rPr lang="fr-FR" sz="1400" dirty="0">
                <a:latin typeface="GT Walsheim Regular" panose="02000503020000020003" pitchFamily="2" charset="77"/>
              </a:rPr>
              <a:t> exception, must </a:t>
            </a:r>
            <a:r>
              <a:rPr lang="fr-FR" sz="1400" dirty="0" err="1">
                <a:latin typeface="GT Walsheim Regular" panose="02000503020000020003" pitchFamily="2" charset="77"/>
              </a:rPr>
              <a:t>be</a:t>
            </a:r>
            <a:r>
              <a:rPr lang="fr-FR" sz="1400" dirty="0">
                <a:latin typeface="GT Walsheim Regular" panose="02000503020000020003" pitchFamily="2" charset="77"/>
              </a:rPr>
              <a:t> </a:t>
            </a:r>
            <a:r>
              <a:rPr lang="fr-FR" sz="1400" dirty="0" err="1">
                <a:latin typeface="GT Walsheim Regular" panose="02000503020000020003" pitchFamily="2" charset="77"/>
              </a:rPr>
              <a:t>designed</a:t>
            </a:r>
            <a:r>
              <a:rPr lang="fr-FR" sz="1400" dirty="0">
                <a:latin typeface="GT Walsheim Regular" panose="02000503020000020003" pitchFamily="2" charset="77"/>
              </a:rPr>
              <a:t> </a:t>
            </a:r>
            <a:r>
              <a:rPr lang="fr-FR" sz="1400" dirty="0" err="1">
                <a:latin typeface="GT Walsheim Regular" panose="02000503020000020003" pitchFamily="2" charset="77"/>
              </a:rPr>
              <a:t>from</a:t>
            </a:r>
            <a:r>
              <a:rPr lang="fr-FR" sz="1400" dirty="0">
                <a:latin typeface="GT Walsheim Regular" panose="02000503020000020003" pitchFamily="2" charset="77"/>
              </a:rPr>
              <a:t> the </a:t>
            </a:r>
            <a:r>
              <a:rPr lang="fr-FR" sz="1400" dirty="0" err="1">
                <a:latin typeface="GT Walsheim Regular" panose="02000503020000020003" pitchFamily="2" charset="77"/>
              </a:rPr>
              <a:t>ground</a:t>
            </a:r>
            <a:r>
              <a:rPr lang="fr-FR" sz="1400" dirty="0">
                <a:latin typeface="GT Walsheim Regular" panose="02000503020000020003" pitchFamily="2" charset="77"/>
              </a:rPr>
              <a:t> up to </a:t>
            </a:r>
            <a:r>
              <a:rPr lang="fr-FR" sz="1400" dirty="0" err="1">
                <a:latin typeface="GT Walsheim Regular" panose="02000503020000020003" pitchFamily="2" charset="77"/>
              </a:rPr>
              <a:t>be</a:t>
            </a:r>
            <a:r>
              <a:rPr lang="fr-FR" sz="1400" dirty="0">
                <a:latin typeface="GT Walsheim Regular" panose="02000503020000020003" pitchFamily="2" charset="77"/>
              </a:rPr>
              <a:t> </a:t>
            </a:r>
            <a:r>
              <a:rPr lang="fr-FR" sz="1400" dirty="0" err="1">
                <a:solidFill>
                  <a:srgbClr val="C00000"/>
                </a:solidFill>
                <a:latin typeface="GT Walsheim Regular" panose="02000503020000020003" pitchFamily="2" charset="77"/>
              </a:rPr>
              <a:t>externalizable</a:t>
            </a:r>
            <a:r>
              <a:rPr lang="fr-FR" sz="1400" dirty="0">
                <a:latin typeface="GT Walsheim Regular" panose="02000503020000020003" pitchFamily="2" charset="77"/>
              </a:rPr>
              <a:t>. That </a:t>
            </a:r>
            <a:r>
              <a:rPr lang="fr-FR" sz="1400" dirty="0" err="1">
                <a:latin typeface="GT Walsheim Regular" panose="02000503020000020003" pitchFamily="2" charset="77"/>
              </a:rPr>
              <a:t>is</a:t>
            </a:r>
            <a:r>
              <a:rPr lang="fr-FR" sz="1400" dirty="0">
                <a:latin typeface="GT Walsheim Regular" panose="02000503020000020003" pitchFamily="2" charset="77"/>
              </a:rPr>
              <a:t> to </a:t>
            </a:r>
            <a:r>
              <a:rPr lang="fr-FR" sz="1400" dirty="0" err="1">
                <a:latin typeface="GT Walsheim Regular" panose="02000503020000020003" pitchFamily="2" charset="77"/>
              </a:rPr>
              <a:t>say</a:t>
            </a:r>
            <a:r>
              <a:rPr lang="fr-FR" sz="1400" dirty="0">
                <a:latin typeface="GT Walsheim Regular" panose="02000503020000020003" pitchFamily="2" charset="77"/>
              </a:rPr>
              <a:t>, the team must plan and design to </a:t>
            </a:r>
            <a:r>
              <a:rPr lang="fr-FR" sz="1400" dirty="0" err="1">
                <a:latin typeface="GT Walsheim Regular" panose="02000503020000020003" pitchFamily="2" charset="77"/>
              </a:rPr>
              <a:t>be</a:t>
            </a:r>
            <a:r>
              <a:rPr lang="fr-FR" sz="1400" dirty="0">
                <a:latin typeface="GT Walsheim Regular" panose="02000503020000020003" pitchFamily="2" charset="77"/>
              </a:rPr>
              <a:t> able to expose the interface to </a:t>
            </a:r>
            <a:r>
              <a:rPr lang="fr-FR" sz="1400" dirty="0" err="1">
                <a:latin typeface="GT Walsheim Regular" panose="02000503020000020003" pitchFamily="2" charset="77"/>
              </a:rPr>
              <a:t>developers</a:t>
            </a:r>
            <a:r>
              <a:rPr lang="fr-FR" sz="1400" dirty="0">
                <a:latin typeface="GT Walsheim Regular" panose="02000503020000020003" pitchFamily="2" charset="77"/>
              </a:rPr>
              <a:t> in the </a:t>
            </a:r>
            <a:r>
              <a:rPr lang="fr-FR" sz="1400" dirty="0" err="1">
                <a:latin typeface="GT Walsheim Regular" panose="02000503020000020003" pitchFamily="2" charset="77"/>
              </a:rPr>
              <a:t>outside</a:t>
            </a:r>
            <a:r>
              <a:rPr lang="fr-FR" sz="1400" dirty="0">
                <a:latin typeface="GT Walsheim Regular" panose="02000503020000020003" pitchFamily="2" charset="77"/>
              </a:rPr>
              <a:t> world. </a:t>
            </a:r>
            <a:r>
              <a:rPr lang="fr-FR" sz="1400" dirty="0">
                <a:solidFill>
                  <a:srgbClr val="C00000"/>
                </a:solidFill>
                <a:latin typeface="GT Walsheim Regular" panose="02000503020000020003" pitchFamily="2" charset="77"/>
              </a:rPr>
              <a:t>No exceptions </a:t>
            </a:r>
            <a:r>
              <a:rPr lang="fr-FR" dirty="0">
                <a:latin typeface="GT Walsheim Regular" panose="02000503020000020003" pitchFamily="2" charset="77"/>
              </a:rPr>
              <a:t>» </a:t>
            </a:r>
            <a:r>
              <a:rPr lang="fr-FR" sz="1200" b="1" dirty="0">
                <a:solidFill>
                  <a:srgbClr val="C00000"/>
                </a:solidFill>
                <a:latin typeface="GTWalsheimBold" panose="02000503020000020003" pitchFamily="2" charset="77"/>
              </a:rPr>
              <a:t>Jeff </a:t>
            </a:r>
            <a:r>
              <a:rPr lang="fr-FR" sz="1200" b="1" dirty="0" err="1">
                <a:solidFill>
                  <a:srgbClr val="C00000"/>
                </a:solidFill>
                <a:latin typeface="GTWalsheimBold" panose="02000503020000020003" pitchFamily="2" charset="77"/>
              </a:rPr>
              <a:t>Bezos</a:t>
            </a:r>
            <a:r>
              <a:rPr lang="fr-FR" dirty="0">
                <a:latin typeface="GT Walsheim Regular" panose="02000503020000020003" pitchFamily="2" charset="77"/>
              </a:rPr>
              <a:t>, </a:t>
            </a:r>
            <a:r>
              <a:rPr lang="fr-FR" sz="1050" dirty="0" err="1">
                <a:solidFill>
                  <a:srgbClr val="EF5353"/>
                </a:solidFill>
                <a:latin typeface="GT Walsheim Regular" panose="02000503020000020003" pitchFamily="2" charset="77"/>
              </a:rPr>
              <a:t>Internal</a:t>
            </a:r>
            <a:r>
              <a:rPr lang="fr-FR" sz="1050" dirty="0">
                <a:solidFill>
                  <a:srgbClr val="EF5353"/>
                </a:solidFill>
                <a:latin typeface="GT Walsheim Regular" panose="02000503020000020003" pitchFamily="2" charset="77"/>
              </a:rPr>
              <a:t> Communication 2002</a:t>
            </a:r>
            <a:endParaRPr lang="fr-FR" sz="1200" dirty="0">
              <a:solidFill>
                <a:srgbClr val="EF5353"/>
              </a:solidFill>
              <a:latin typeface="GT Walsheim Regular" panose="02000503020000020003" pitchFamily="2" charset="77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973877F-0C68-F346-896C-79BB6B8D4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001" y="980843"/>
            <a:ext cx="4353999" cy="217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6AA43B-FA5B-3842-A357-25E171BC6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Richardson </a:t>
            </a:r>
            <a:r>
              <a:rPr lang="fr-FR" dirty="0" err="1"/>
              <a:t>Maturity</a:t>
            </a:r>
            <a:r>
              <a:rPr lang="fr-FR" dirty="0"/>
              <a:t> Model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4A62B7-0EE6-A54E-B2D1-C0DBF08D4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647E-A9DF-4944-B896-ADBDE8D0B011}" type="datetime1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EC1C3E-C1B1-D54D-A1FA-D7DA14B18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258888" algn="l"/>
            <a:r>
              <a:rPr lang="en-US" dirty="0"/>
              <a:t>© 2020 - Confidential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097EA810-0C03-0C45-A55D-2A1B68DE99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918158"/>
              </p:ext>
            </p:extLst>
          </p:nvPr>
        </p:nvGraphicFramePr>
        <p:xfrm>
          <a:off x="1569983" y="1351722"/>
          <a:ext cx="6096000" cy="3252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8C6DC80F-81DD-CC45-9022-2DF5DCC80DF3}"/>
              </a:ext>
            </a:extLst>
          </p:cNvPr>
          <p:cNvSpPr txBox="1"/>
          <p:nvPr/>
        </p:nvSpPr>
        <p:spPr>
          <a:xfrm>
            <a:off x="6086147" y="4656762"/>
            <a:ext cx="4019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800" dirty="0">
                <a:latin typeface="GT Walsheim Regular" panose="02000503020000020003" pitchFamily="2" charset="77"/>
                <a:ea typeface="Roboto" panose="02000000000000000000" pitchFamily="2" charset="0"/>
                <a:cs typeface="Open Sans"/>
              </a:rPr>
              <a:t>* HATEOAS : </a:t>
            </a:r>
            <a:r>
              <a:rPr lang="fr-FR" sz="800" dirty="0" err="1">
                <a:latin typeface="GT Walsheim Regular" panose="02000503020000020003" pitchFamily="2" charset="77"/>
                <a:ea typeface="Roboto" panose="02000000000000000000" pitchFamily="2" charset="0"/>
                <a:cs typeface="Open Sans"/>
              </a:rPr>
              <a:t>Hypermedia</a:t>
            </a:r>
            <a:r>
              <a:rPr lang="fr-FR" sz="800" dirty="0">
                <a:latin typeface="GT Walsheim Regular" panose="02000503020000020003" pitchFamily="2" charset="77"/>
                <a:ea typeface="Roboto" panose="02000000000000000000" pitchFamily="2" charset="0"/>
                <a:cs typeface="Open Sans"/>
              </a:rPr>
              <a:t> As The Engine Of Application State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A72CE41-CD48-FF41-9211-BFA914B1FB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80444" y="1083266"/>
            <a:ext cx="2133600" cy="2006744"/>
          </a:xfrm>
          <a:prstGeom prst="rect">
            <a:avLst/>
          </a:prstGeom>
        </p:spPr>
      </p:pic>
      <p:pic>
        <p:nvPicPr>
          <p:cNvPr id="15" name="Image 15">
            <a:extLst>
              <a:ext uri="{FF2B5EF4-FFF2-40B4-BE49-F238E27FC236}">
                <a16:creationId xmlns:a16="http://schemas.microsoft.com/office/drawing/2014/main" id="{61C4CF1E-AA44-412E-8EFA-B58E23720F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7725" y="2859471"/>
            <a:ext cx="1109827" cy="160281"/>
          </a:xfrm>
          <a:prstGeom prst="rect">
            <a:avLst/>
          </a:prstGeom>
        </p:spPr>
      </p:pic>
      <p:sp>
        <p:nvSpPr>
          <p:cNvPr id="16" name="Flèche : gauche 15">
            <a:extLst>
              <a:ext uri="{FF2B5EF4-FFF2-40B4-BE49-F238E27FC236}">
                <a16:creationId xmlns:a16="http://schemas.microsoft.com/office/drawing/2014/main" id="{A51E11F9-2816-40A8-990E-911D9D2D2AF9}"/>
              </a:ext>
            </a:extLst>
          </p:cNvPr>
          <p:cNvSpPr/>
          <p:nvPr/>
        </p:nvSpPr>
        <p:spPr>
          <a:xfrm>
            <a:off x="6454192" y="2861519"/>
            <a:ext cx="400339" cy="169322"/>
          </a:xfrm>
          <a:prstGeom prst="leftArrow">
            <a:avLst/>
          </a:prstGeom>
          <a:solidFill>
            <a:srgbClr val="EB2F2F"/>
          </a:solidFill>
          <a:ln>
            <a:noFill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3987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7D6761-CB4E-4F61-9246-6DEF9CCE1B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>
                <a:latin typeface="Noe Display Regular" panose="020A0600090400000002" pitchFamily="18" charset="0"/>
              </a:rPr>
              <a:t>Rules</a:t>
            </a:r>
            <a:r>
              <a:rPr lang="fr-FR" dirty="0">
                <a:latin typeface="Noe Display Regular" panose="020A0600090400000002" pitchFamily="18" charset="0"/>
              </a:rPr>
              <a:t> &amp; </a:t>
            </a:r>
            <a:r>
              <a:rPr lang="fr-FR" dirty="0" err="1">
                <a:latin typeface="Noe Display Regular" panose="020A0600090400000002" pitchFamily="18" charset="0"/>
              </a:rPr>
              <a:t>Specifications</a:t>
            </a:r>
            <a:endParaRPr lang="fr-FR" dirty="0">
              <a:latin typeface="Noe Display Regular" panose="020A0600090400000002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6E45ACF-4E96-4FD7-A69F-61EADB369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HTTP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Paths</a:t>
            </a:r>
            <a:r>
              <a:rPr lang="fr-FR" dirty="0"/>
              <a:t> to </a:t>
            </a:r>
            <a:r>
              <a:rPr lang="fr-FR" dirty="0" err="1"/>
              <a:t>Status</a:t>
            </a:r>
            <a:r>
              <a:rPr lang="fr-FR" dirty="0"/>
              <a:t> Codes</a:t>
            </a:r>
          </a:p>
        </p:txBody>
      </p:sp>
    </p:spTree>
    <p:extLst>
      <p:ext uri="{BB962C8B-B14F-4D97-AF65-F5344CB8AC3E}">
        <p14:creationId xmlns:p14="http://schemas.microsoft.com/office/powerpoint/2010/main" val="117279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2_Thème Office">
  <a:themeElements>
    <a:clrScheme name="Custom 3 2">
      <a:dk1>
        <a:srgbClr val="313131"/>
      </a:dk1>
      <a:lt1>
        <a:srgbClr val="FFFFFF"/>
      </a:lt1>
      <a:dk2>
        <a:srgbClr val="666666"/>
      </a:dk2>
      <a:lt2>
        <a:srgbClr val="F8F8F8"/>
      </a:lt2>
      <a:accent1>
        <a:srgbClr val="EB2F2F"/>
      </a:accent1>
      <a:accent2>
        <a:srgbClr val="999999"/>
      </a:accent2>
      <a:accent3>
        <a:srgbClr val="4600AE"/>
      </a:accent3>
      <a:accent4>
        <a:srgbClr val="ABCD45"/>
      </a:accent4>
      <a:accent5>
        <a:srgbClr val="5F5F5F"/>
      </a:accent5>
      <a:accent6>
        <a:srgbClr val="4D4D4D"/>
      </a:accent6>
      <a:hlink>
        <a:srgbClr val="797979"/>
      </a:hlink>
      <a:folHlink>
        <a:srgbClr val="919191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B2F2F"/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Open Sans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Roboto" panose="02000000000000000000" pitchFamily="2" charset="0"/>
            <a:ea typeface="Roboto" panose="02000000000000000000" pitchFamily="2" charset="0"/>
            <a:cs typeface="Open San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D7841BE3-1497-3C46-89BC-AA9B44145AC3}" vid="{FAAE65CA-9584-E74C-8935-1B4AE61CA636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0BEF5DA4A18847AF2F607ED0B450AF" ma:contentTypeVersion="12" ma:contentTypeDescription="Crée un document." ma:contentTypeScope="" ma:versionID="e4289b00958473b90129e6f897ff5ff7">
  <xsd:schema xmlns:xsd="http://www.w3.org/2001/XMLSchema" xmlns:xs="http://www.w3.org/2001/XMLSchema" xmlns:p="http://schemas.microsoft.com/office/2006/metadata/properties" xmlns:ns2="6b9ba921-8533-4000-b5a4-8db43c1f3a53" xmlns:ns3="4bf54c71-7d84-4b1b-96e4-bfe9943eaf5a" targetNamespace="http://schemas.microsoft.com/office/2006/metadata/properties" ma:root="true" ma:fieldsID="833fd3f763b85faf7cd4fecc22b673d7" ns2:_="" ns3:_="">
    <xsd:import namespace="6b9ba921-8533-4000-b5a4-8db43c1f3a53"/>
    <xsd:import namespace="4bf54c71-7d84-4b1b-96e4-bfe9943eaf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ba921-8533-4000-b5a4-8db43c1f3a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f54c71-7d84-4b1b-96e4-bfe9943eaf5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bf54c71-7d84-4b1b-96e4-bfe9943eaf5a">
      <UserInfo>
        <DisplayName>David Meyer</DisplayName>
        <AccountId>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E5BCD68-C6B5-43AC-AEE2-D01BE32DF8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B2F634-095A-4023-AF27-6204E1C8C35D}">
  <ds:schemaRefs>
    <ds:schemaRef ds:uri="4bf54c71-7d84-4b1b-96e4-bfe9943eaf5a"/>
    <ds:schemaRef ds:uri="6b9ba921-8533-4000-b5a4-8db43c1f3a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70924A3-9302-4DBD-9CC8-92A2104A136E}">
  <ds:schemaRefs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4bf54c71-7d84-4b1b-96e4-bfe9943eaf5a"/>
    <ds:schemaRef ds:uri="http://schemas.microsoft.com/office/2006/metadata/properties"/>
    <ds:schemaRef ds:uri="http://schemas.openxmlformats.org/package/2006/metadata/core-properties"/>
    <ds:schemaRef ds:uri="6b9ba921-8533-4000-b5a4-8db43c1f3a5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2476</Words>
  <Application>Microsoft Office PowerPoint</Application>
  <PresentationFormat>On-screen Show (16:9)</PresentationFormat>
  <Paragraphs>503</Paragraphs>
  <Slides>30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2_Thème Office</vt:lpstr>
      <vt:lpstr>API Governance</vt:lpstr>
      <vt:lpstr>Agenda</vt:lpstr>
      <vt:lpstr>Agenda</vt:lpstr>
      <vt:lpstr>Introduction</vt:lpstr>
      <vt:lpstr>What is REST ?</vt:lpstr>
      <vt:lpstr>Goals</vt:lpstr>
      <vt:lpstr>What is a good REST API ?</vt:lpstr>
      <vt:lpstr>Richardson Maturity Model</vt:lpstr>
      <vt:lpstr>Rules &amp; Specifications</vt:lpstr>
      <vt:lpstr>Generic Rules</vt:lpstr>
      <vt:lpstr>Versioning</vt:lpstr>
      <vt:lpstr>Request Format  </vt:lpstr>
      <vt:lpstr>Response Format : Methods</vt:lpstr>
      <vt:lpstr>Request Format : Query-String </vt:lpstr>
      <vt:lpstr>Request Format : Headers</vt:lpstr>
      <vt:lpstr>Response &amp; Error Formats  </vt:lpstr>
      <vt:lpstr>HTTP Body</vt:lpstr>
      <vt:lpstr>Interval of values</vt:lpstr>
      <vt:lpstr>Collection Management</vt:lpstr>
      <vt:lpstr>Sorting</vt:lpstr>
      <vt:lpstr>Search</vt:lpstr>
      <vt:lpstr>Security</vt:lpstr>
      <vt:lpstr>CORS vs SOP</vt:lpstr>
      <vt:lpstr>CORS Issue</vt:lpstr>
      <vt:lpstr>OAuth2.0 &amp; OIDC ?</vt:lpstr>
      <vt:lpstr>Client Credentials Flow (Machine to Machine)</vt:lpstr>
      <vt:lpstr>Resource Owner Flow (Deprecated in 2020)</vt:lpstr>
      <vt:lpstr>Implicit Grant Flow (Deprecated in 2020)</vt:lpstr>
      <vt:lpstr>Authorization Code Flow</vt:lpstr>
      <vt:lpstr>Hands 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Docs</dc:title>
  <dc:creator/>
  <cp:revision>32</cp:revision>
  <dcterms:created xsi:type="dcterms:W3CDTF">2020-02-28T15:48:49Z</dcterms:created>
  <dcterms:modified xsi:type="dcterms:W3CDTF">2021-02-19T09:49:54Z</dcterms:modified>
</cp:coreProperties>
</file>